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7"/>
  </p:notesMasterIdLst>
  <p:sldIdLst>
    <p:sldId id="256" r:id="rId2"/>
    <p:sldId id="257" r:id="rId3"/>
    <p:sldId id="265" r:id="rId4"/>
    <p:sldId id="275" r:id="rId5"/>
    <p:sldId id="258" r:id="rId6"/>
    <p:sldId id="260" r:id="rId7"/>
    <p:sldId id="261" r:id="rId8"/>
    <p:sldId id="271" r:id="rId9"/>
    <p:sldId id="277" r:id="rId10"/>
    <p:sldId id="269" r:id="rId11"/>
    <p:sldId id="264" r:id="rId12"/>
    <p:sldId id="278" r:id="rId13"/>
    <p:sldId id="279" r:id="rId14"/>
    <p:sldId id="280" r:id="rId15"/>
    <p:sldId id="259" r:id="rId16"/>
  </p:sldIdLst>
  <p:sldSz cx="9144000" cy="5143500" type="screen16x9"/>
  <p:notesSz cx="6858000" cy="9144000"/>
  <p:embeddedFontLst>
    <p:embeddedFont>
      <p:font typeface="Average" panose="020B0604020202020204" charset="0"/>
      <p:regular r:id="rId18"/>
    </p:embeddedFont>
    <p:embeddedFont>
      <p:font typeface="HP Simplified" panose="020B0604020204020204" pitchFamily="34" charset="0"/>
      <p:regular r:id="rId19"/>
      <p:bold r:id="rId20"/>
      <p:italic r:id="rId21"/>
      <p:boldItalic r:id="rId22"/>
    </p:embeddedFont>
    <p:embeddedFont>
      <p:font typeface="Lato" panose="020B0604020202020204" charset="0"/>
      <p:regular r:id="rId23"/>
      <p:bold r:id="rId24"/>
      <p:italic r:id="rId25"/>
      <p:boldItalic r:id="rId26"/>
    </p:embeddedFont>
    <p:embeddedFont>
      <p:font typeface="Montserrat" panose="020B0604020202020204" charset="0"/>
      <p:regular r:id="rId27"/>
      <p:bold r:id="rId28"/>
      <p:italic r:id="rId29"/>
      <p:boldItalic r:id="rId30"/>
    </p:embeddedFont>
    <p:embeddedFont>
      <p:font typeface="Roboto"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740" y="5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1f87997393_0_1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1f87997393_0_1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f87997393_0_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1f87997393_0_1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1f87997393_0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6716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f87997393_0_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05385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8499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1f87997393_0_1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0" name="Google Shape;430;g1f87997393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1f87997393_0_1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1f87997393_0_1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1f87997393_0_1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1f87997393_0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1f87997393_0_1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1f87997393_0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15792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5" r:id="rId6"/>
    <p:sldLayoutId id="2147483656" r:id="rId7"/>
    <p:sldLayoutId id="2147483657" r:id="rId8"/>
    <p:sldLayoutId id="2147483659" r:id="rId9"/>
    <p:sldLayoutId id="2147483660" r:id="rId10"/>
    <p:sldLayoutId id="2147483661" r:id="rId11"/>
    <p:sldLayoutId id="214748366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19.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hyperlink" Target="https://www.sfml-dev.org/"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99285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Montserrat" panose="020B0604020202020204" charset="0"/>
              </a:rPr>
              <a:t>HANGMAN GAME </a:t>
            </a:r>
            <a:br>
              <a:rPr lang="en-US" b="1" dirty="0">
                <a:latin typeface="Montserrat" panose="020B0604020202020204" charset="0"/>
              </a:rPr>
            </a:br>
            <a:r>
              <a:rPr lang="en-US" b="1" dirty="0">
                <a:latin typeface="Montserrat" panose="020B0604020202020204" charset="0"/>
              </a:rPr>
              <a:t>PROJECT</a:t>
            </a:r>
            <a:endParaRPr b="1" dirty="0">
              <a:latin typeface="Montserrat" panose="020B0604020202020204" charset="0"/>
            </a:endParaRPr>
          </a:p>
        </p:txBody>
      </p:sp>
      <p:sp>
        <p:nvSpPr>
          <p:cNvPr id="229" name="Google Shape;229;p17"/>
          <p:cNvSpPr txBox="1">
            <a:spLocks noGrp="1"/>
          </p:cNvSpPr>
          <p:nvPr>
            <p:ph type="subTitle" idx="1"/>
          </p:nvPr>
        </p:nvSpPr>
        <p:spPr>
          <a:xfrm>
            <a:off x="4729396" y="2571750"/>
            <a:ext cx="4039850" cy="1912677"/>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600" b="1" dirty="0">
                <a:latin typeface="HP Simplified" panose="020B0604020204020204" pitchFamily="34" charset="0"/>
              </a:rPr>
              <a:t>PRESENTED BY :</a:t>
            </a:r>
          </a:p>
          <a:p>
            <a:pPr marL="0" lvl="0" indent="0" algn="l" rtl="0">
              <a:lnSpc>
                <a:spcPct val="115000"/>
              </a:lnSpc>
              <a:spcBef>
                <a:spcPts val="0"/>
              </a:spcBef>
              <a:spcAft>
                <a:spcPts val="1600"/>
              </a:spcAft>
              <a:buNone/>
            </a:pPr>
            <a:r>
              <a:rPr lang="en-GB" sz="1600" b="1" i="1" dirty="0">
                <a:solidFill>
                  <a:schemeClr val="accent1">
                    <a:lumMod val="60000"/>
                    <a:lumOff val="40000"/>
                  </a:schemeClr>
                </a:solidFill>
                <a:latin typeface="Times New Roman" panose="02020603050405020304" pitchFamily="18" charset="0"/>
                <a:cs typeface="Times New Roman" panose="02020603050405020304" pitchFamily="18" charset="0"/>
              </a:rPr>
              <a:t>AKSHAT JOSHI </a:t>
            </a:r>
            <a:r>
              <a:rPr lang="en-GB" sz="1800" b="1" dirty="0">
                <a:solidFill>
                  <a:schemeClr val="accent1">
                    <a:lumMod val="60000"/>
                    <a:lumOff val="40000"/>
                  </a:schemeClr>
                </a:solidFill>
                <a:latin typeface="Times New Roman" panose="02020603050405020304" pitchFamily="18" charset="0"/>
                <a:cs typeface="Times New Roman" panose="02020603050405020304" pitchFamily="18" charset="0"/>
              </a:rPr>
              <a:t>(19124006)</a:t>
            </a:r>
          </a:p>
          <a:p>
            <a:pPr marL="0" lvl="0" indent="0" algn="l" rtl="0">
              <a:lnSpc>
                <a:spcPct val="115000"/>
              </a:lnSpc>
              <a:spcBef>
                <a:spcPts val="0"/>
              </a:spcBef>
              <a:spcAft>
                <a:spcPts val="1600"/>
              </a:spcAft>
              <a:buNone/>
            </a:pPr>
            <a:r>
              <a:rPr lang="en-GB" sz="1600" b="1" i="1" dirty="0">
                <a:solidFill>
                  <a:schemeClr val="accent1">
                    <a:lumMod val="60000"/>
                    <a:lumOff val="40000"/>
                  </a:schemeClr>
                </a:solidFill>
                <a:latin typeface="Times New Roman" panose="02020603050405020304" pitchFamily="18" charset="0"/>
                <a:cs typeface="Times New Roman" panose="02020603050405020304" pitchFamily="18" charset="0"/>
              </a:rPr>
              <a:t>AKSHIT DUGGAL </a:t>
            </a:r>
            <a:r>
              <a:rPr lang="en-GB" sz="1800" b="1" dirty="0">
                <a:solidFill>
                  <a:schemeClr val="accent1">
                    <a:lumMod val="60000"/>
                    <a:lumOff val="40000"/>
                  </a:schemeClr>
                </a:solidFill>
                <a:latin typeface="Times New Roman" panose="02020603050405020304" pitchFamily="18" charset="0"/>
                <a:cs typeface="Times New Roman" panose="02020603050405020304" pitchFamily="18" charset="0"/>
              </a:rPr>
              <a:t>(19124007)</a:t>
            </a:r>
          </a:p>
          <a:p>
            <a:pPr marL="0" lvl="0" indent="0" algn="l" rtl="0">
              <a:lnSpc>
                <a:spcPct val="115000"/>
              </a:lnSpc>
              <a:spcBef>
                <a:spcPts val="0"/>
              </a:spcBef>
              <a:spcAft>
                <a:spcPts val="1600"/>
              </a:spcAft>
              <a:buNone/>
            </a:pPr>
            <a:r>
              <a:rPr lang="en-GB" sz="1600" b="1" i="1" dirty="0">
                <a:solidFill>
                  <a:schemeClr val="accent1">
                    <a:lumMod val="60000"/>
                    <a:lumOff val="40000"/>
                  </a:schemeClr>
                </a:solidFill>
                <a:latin typeface="Times New Roman" panose="02020603050405020304" pitchFamily="18" charset="0"/>
                <a:cs typeface="Times New Roman" panose="02020603050405020304" pitchFamily="18" charset="0"/>
              </a:rPr>
              <a:t>ARYAN GARG </a:t>
            </a:r>
            <a:r>
              <a:rPr lang="en-GB" sz="1800" b="1" dirty="0">
                <a:solidFill>
                  <a:schemeClr val="accent1">
                    <a:lumMod val="60000"/>
                    <a:lumOff val="40000"/>
                  </a:schemeClr>
                </a:solidFill>
                <a:latin typeface="Times New Roman" panose="02020603050405020304" pitchFamily="18" charset="0"/>
                <a:cs typeface="Times New Roman" panose="02020603050405020304" pitchFamily="18" charset="0"/>
              </a:rPr>
              <a:t>(19124018)</a:t>
            </a:r>
          </a:p>
          <a:p>
            <a:pPr marL="0" lvl="0" indent="0" algn="l" rtl="0">
              <a:lnSpc>
                <a:spcPct val="115000"/>
              </a:lnSpc>
              <a:spcBef>
                <a:spcPts val="0"/>
              </a:spcBef>
              <a:spcAft>
                <a:spcPts val="160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28"/>
                                        </p:tgtEl>
                                        <p:attrNameLst>
                                          <p:attrName>style.visibility</p:attrName>
                                        </p:attrNameLst>
                                      </p:cBhvr>
                                      <p:to>
                                        <p:strVal val="visible"/>
                                      </p:to>
                                    </p:set>
                                    <p:animEffect transition="in" filter="circle(in)">
                                      <p:cBhvr>
                                        <p:cTn id="7" dur="2000"/>
                                        <p:tgtEl>
                                          <p:spTgt spid="228"/>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29">
                                            <p:txEl>
                                              <p:pRg st="0" end="0"/>
                                            </p:txEl>
                                          </p:spTgt>
                                        </p:tgtEl>
                                        <p:attrNameLst>
                                          <p:attrName>style.visibility</p:attrName>
                                        </p:attrNameLst>
                                      </p:cBhvr>
                                      <p:to>
                                        <p:strVal val="visible"/>
                                      </p:to>
                                    </p:set>
                                    <p:animEffect transition="in" filter="fade">
                                      <p:cBhvr>
                                        <p:cTn id="12" dur="1000"/>
                                        <p:tgtEl>
                                          <p:spTgt spid="229">
                                            <p:txEl>
                                              <p:pRg st="0" end="0"/>
                                            </p:txEl>
                                          </p:spTgt>
                                        </p:tgtEl>
                                      </p:cBhvr>
                                    </p:animEffect>
                                    <p:anim calcmode="lin" valueType="num">
                                      <p:cBhvr>
                                        <p:cTn id="13" dur="1000" fill="hold"/>
                                        <p:tgtEl>
                                          <p:spTgt spid="229">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2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nodeType="clickEffect">
                                  <p:stCondLst>
                                    <p:cond delay="0"/>
                                  </p:stCondLst>
                                  <p:childTnLst>
                                    <p:set>
                                      <p:cBhvr>
                                        <p:cTn id="18" dur="1" fill="hold">
                                          <p:stCondLst>
                                            <p:cond delay="0"/>
                                          </p:stCondLst>
                                        </p:cTn>
                                        <p:tgtEl>
                                          <p:spTgt spid="229">
                                            <p:txEl>
                                              <p:pRg st="1" end="1"/>
                                            </p:txEl>
                                          </p:spTgt>
                                        </p:tgtEl>
                                        <p:attrNameLst>
                                          <p:attrName>style.visibility</p:attrName>
                                        </p:attrNameLst>
                                      </p:cBhvr>
                                      <p:to>
                                        <p:strVal val="visible"/>
                                      </p:to>
                                    </p:set>
                                    <p:anim calcmode="lin" valueType="num">
                                      <p:cBhvr>
                                        <p:cTn id="19" dur="1000" fill="hold"/>
                                        <p:tgtEl>
                                          <p:spTgt spid="229">
                                            <p:txEl>
                                              <p:pRg st="1" end="1"/>
                                            </p:txEl>
                                          </p:spTgt>
                                        </p:tgtEl>
                                        <p:attrNameLst>
                                          <p:attrName>ppt_w</p:attrName>
                                        </p:attrNameLst>
                                      </p:cBhvr>
                                      <p:tavLst>
                                        <p:tav tm="0">
                                          <p:val>
                                            <p:fltVal val="0"/>
                                          </p:val>
                                        </p:tav>
                                        <p:tav tm="100000">
                                          <p:val>
                                            <p:strVal val="#ppt_w"/>
                                          </p:val>
                                        </p:tav>
                                      </p:tavLst>
                                    </p:anim>
                                    <p:anim calcmode="lin" valueType="num">
                                      <p:cBhvr>
                                        <p:cTn id="20" dur="1000" fill="hold"/>
                                        <p:tgtEl>
                                          <p:spTgt spid="229">
                                            <p:txEl>
                                              <p:pRg st="1" end="1"/>
                                            </p:txEl>
                                          </p:spTgt>
                                        </p:tgtEl>
                                        <p:attrNameLst>
                                          <p:attrName>ppt_h</p:attrName>
                                        </p:attrNameLst>
                                      </p:cBhvr>
                                      <p:tavLst>
                                        <p:tav tm="0">
                                          <p:val>
                                            <p:fltVal val="0"/>
                                          </p:val>
                                        </p:tav>
                                        <p:tav tm="100000">
                                          <p:val>
                                            <p:strVal val="#ppt_h"/>
                                          </p:val>
                                        </p:tav>
                                      </p:tavLst>
                                    </p:anim>
                                    <p:anim calcmode="lin" valueType="num">
                                      <p:cBhvr>
                                        <p:cTn id="21" dur="1000" fill="hold"/>
                                        <p:tgtEl>
                                          <p:spTgt spid="229">
                                            <p:txEl>
                                              <p:pRg st="1" end="1"/>
                                            </p:txEl>
                                          </p:spTgt>
                                        </p:tgtEl>
                                        <p:attrNameLst>
                                          <p:attrName>style.rotation</p:attrName>
                                        </p:attrNameLst>
                                      </p:cBhvr>
                                      <p:tavLst>
                                        <p:tav tm="0">
                                          <p:val>
                                            <p:fltVal val="90"/>
                                          </p:val>
                                        </p:tav>
                                        <p:tav tm="100000">
                                          <p:val>
                                            <p:fltVal val="0"/>
                                          </p:val>
                                        </p:tav>
                                      </p:tavLst>
                                    </p:anim>
                                    <p:animEffect transition="in" filter="fade">
                                      <p:cBhvr>
                                        <p:cTn id="22" dur="1000"/>
                                        <p:tgtEl>
                                          <p:spTgt spid="229">
                                            <p:txEl>
                                              <p:pRg st="1" end="1"/>
                                            </p:txEl>
                                          </p:spTgt>
                                        </p:tgtEl>
                                      </p:cBhvr>
                                    </p:animEffect>
                                  </p:childTnLst>
                                </p:cTn>
                              </p:par>
                              <p:par>
                                <p:cTn id="23" presetID="31" presetClass="entr" presetSubtype="0" fill="hold" nodeType="withEffect">
                                  <p:stCondLst>
                                    <p:cond delay="0"/>
                                  </p:stCondLst>
                                  <p:childTnLst>
                                    <p:set>
                                      <p:cBhvr>
                                        <p:cTn id="24" dur="1" fill="hold">
                                          <p:stCondLst>
                                            <p:cond delay="0"/>
                                          </p:stCondLst>
                                        </p:cTn>
                                        <p:tgtEl>
                                          <p:spTgt spid="229">
                                            <p:txEl>
                                              <p:pRg st="2" end="2"/>
                                            </p:txEl>
                                          </p:spTgt>
                                        </p:tgtEl>
                                        <p:attrNameLst>
                                          <p:attrName>style.visibility</p:attrName>
                                        </p:attrNameLst>
                                      </p:cBhvr>
                                      <p:to>
                                        <p:strVal val="visible"/>
                                      </p:to>
                                    </p:set>
                                    <p:anim calcmode="lin" valueType="num">
                                      <p:cBhvr>
                                        <p:cTn id="25" dur="1000" fill="hold"/>
                                        <p:tgtEl>
                                          <p:spTgt spid="229">
                                            <p:txEl>
                                              <p:pRg st="2" end="2"/>
                                            </p:txEl>
                                          </p:spTgt>
                                        </p:tgtEl>
                                        <p:attrNameLst>
                                          <p:attrName>ppt_w</p:attrName>
                                        </p:attrNameLst>
                                      </p:cBhvr>
                                      <p:tavLst>
                                        <p:tav tm="0">
                                          <p:val>
                                            <p:fltVal val="0"/>
                                          </p:val>
                                        </p:tav>
                                        <p:tav tm="100000">
                                          <p:val>
                                            <p:strVal val="#ppt_w"/>
                                          </p:val>
                                        </p:tav>
                                      </p:tavLst>
                                    </p:anim>
                                    <p:anim calcmode="lin" valueType="num">
                                      <p:cBhvr>
                                        <p:cTn id="26" dur="1000" fill="hold"/>
                                        <p:tgtEl>
                                          <p:spTgt spid="229">
                                            <p:txEl>
                                              <p:pRg st="2" end="2"/>
                                            </p:txEl>
                                          </p:spTgt>
                                        </p:tgtEl>
                                        <p:attrNameLst>
                                          <p:attrName>ppt_h</p:attrName>
                                        </p:attrNameLst>
                                      </p:cBhvr>
                                      <p:tavLst>
                                        <p:tav tm="0">
                                          <p:val>
                                            <p:fltVal val="0"/>
                                          </p:val>
                                        </p:tav>
                                        <p:tav tm="100000">
                                          <p:val>
                                            <p:strVal val="#ppt_h"/>
                                          </p:val>
                                        </p:tav>
                                      </p:tavLst>
                                    </p:anim>
                                    <p:anim calcmode="lin" valueType="num">
                                      <p:cBhvr>
                                        <p:cTn id="27" dur="1000" fill="hold"/>
                                        <p:tgtEl>
                                          <p:spTgt spid="229">
                                            <p:txEl>
                                              <p:pRg st="2" end="2"/>
                                            </p:txEl>
                                          </p:spTgt>
                                        </p:tgtEl>
                                        <p:attrNameLst>
                                          <p:attrName>style.rotation</p:attrName>
                                        </p:attrNameLst>
                                      </p:cBhvr>
                                      <p:tavLst>
                                        <p:tav tm="0">
                                          <p:val>
                                            <p:fltVal val="90"/>
                                          </p:val>
                                        </p:tav>
                                        <p:tav tm="100000">
                                          <p:val>
                                            <p:fltVal val="0"/>
                                          </p:val>
                                        </p:tav>
                                      </p:tavLst>
                                    </p:anim>
                                    <p:animEffect transition="in" filter="fade">
                                      <p:cBhvr>
                                        <p:cTn id="28" dur="1000"/>
                                        <p:tgtEl>
                                          <p:spTgt spid="229">
                                            <p:txEl>
                                              <p:pRg st="2" end="2"/>
                                            </p:txEl>
                                          </p:spTgt>
                                        </p:tgtEl>
                                      </p:cBhvr>
                                    </p:animEffect>
                                  </p:childTnLst>
                                </p:cTn>
                              </p:par>
                              <p:par>
                                <p:cTn id="29" presetID="31" presetClass="entr" presetSubtype="0" fill="hold" nodeType="withEffect">
                                  <p:stCondLst>
                                    <p:cond delay="0"/>
                                  </p:stCondLst>
                                  <p:childTnLst>
                                    <p:set>
                                      <p:cBhvr>
                                        <p:cTn id="30" dur="1" fill="hold">
                                          <p:stCondLst>
                                            <p:cond delay="0"/>
                                          </p:stCondLst>
                                        </p:cTn>
                                        <p:tgtEl>
                                          <p:spTgt spid="229">
                                            <p:txEl>
                                              <p:pRg st="3" end="3"/>
                                            </p:txEl>
                                          </p:spTgt>
                                        </p:tgtEl>
                                        <p:attrNameLst>
                                          <p:attrName>style.visibility</p:attrName>
                                        </p:attrNameLst>
                                      </p:cBhvr>
                                      <p:to>
                                        <p:strVal val="visible"/>
                                      </p:to>
                                    </p:set>
                                    <p:anim calcmode="lin" valueType="num">
                                      <p:cBhvr>
                                        <p:cTn id="31" dur="1000" fill="hold"/>
                                        <p:tgtEl>
                                          <p:spTgt spid="229">
                                            <p:txEl>
                                              <p:pRg st="3" end="3"/>
                                            </p:txEl>
                                          </p:spTgt>
                                        </p:tgtEl>
                                        <p:attrNameLst>
                                          <p:attrName>ppt_w</p:attrName>
                                        </p:attrNameLst>
                                      </p:cBhvr>
                                      <p:tavLst>
                                        <p:tav tm="0">
                                          <p:val>
                                            <p:fltVal val="0"/>
                                          </p:val>
                                        </p:tav>
                                        <p:tav tm="100000">
                                          <p:val>
                                            <p:strVal val="#ppt_w"/>
                                          </p:val>
                                        </p:tav>
                                      </p:tavLst>
                                    </p:anim>
                                    <p:anim calcmode="lin" valueType="num">
                                      <p:cBhvr>
                                        <p:cTn id="32" dur="1000" fill="hold"/>
                                        <p:tgtEl>
                                          <p:spTgt spid="229">
                                            <p:txEl>
                                              <p:pRg st="3" end="3"/>
                                            </p:txEl>
                                          </p:spTgt>
                                        </p:tgtEl>
                                        <p:attrNameLst>
                                          <p:attrName>ppt_h</p:attrName>
                                        </p:attrNameLst>
                                      </p:cBhvr>
                                      <p:tavLst>
                                        <p:tav tm="0">
                                          <p:val>
                                            <p:fltVal val="0"/>
                                          </p:val>
                                        </p:tav>
                                        <p:tav tm="100000">
                                          <p:val>
                                            <p:strVal val="#ppt_h"/>
                                          </p:val>
                                        </p:tav>
                                      </p:tavLst>
                                    </p:anim>
                                    <p:anim calcmode="lin" valueType="num">
                                      <p:cBhvr>
                                        <p:cTn id="33" dur="1000" fill="hold"/>
                                        <p:tgtEl>
                                          <p:spTgt spid="229">
                                            <p:txEl>
                                              <p:pRg st="3" end="3"/>
                                            </p:txEl>
                                          </p:spTgt>
                                        </p:tgtEl>
                                        <p:attrNameLst>
                                          <p:attrName>style.rotation</p:attrName>
                                        </p:attrNameLst>
                                      </p:cBhvr>
                                      <p:tavLst>
                                        <p:tav tm="0">
                                          <p:val>
                                            <p:fltVal val="90"/>
                                          </p:val>
                                        </p:tav>
                                        <p:tav tm="100000">
                                          <p:val>
                                            <p:fltVal val="0"/>
                                          </p:val>
                                        </p:tav>
                                      </p:tavLst>
                                    </p:anim>
                                    <p:animEffect transition="in" filter="fade">
                                      <p:cBhvr>
                                        <p:cTn id="34" dur="1000"/>
                                        <p:tgtEl>
                                          <p:spTgt spid="22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9" name="Google Shape;559;p30"/>
          <p:cNvSpPr txBox="1">
            <a:spLocks noGrp="1"/>
          </p:cNvSpPr>
          <p:nvPr>
            <p:ph type="title"/>
          </p:nvPr>
        </p:nvSpPr>
        <p:spPr>
          <a:xfrm>
            <a:off x="777198" y="207700"/>
            <a:ext cx="8312045" cy="914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3200" b="1" dirty="0"/>
              <a:t>USE OF FUNCTION OVERLOADING AND POLYMORPHISM</a:t>
            </a:r>
            <a:endParaRPr sz="3200" b="1" dirty="0"/>
          </a:p>
        </p:txBody>
      </p:sp>
      <p:sp>
        <p:nvSpPr>
          <p:cNvPr id="560" name="Google Shape;560;p30"/>
          <p:cNvSpPr txBox="1">
            <a:spLocks noGrp="1"/>
          </p:cNvSpPr>
          <p:nvPr>
            <p:ph type="body" idx="1"/>
          </p:nvPr>
        </p:nvSpPr>
        <p:spPr>
          <a:xfrm>
            <a:off x="427221" y="1476530"/>
            <a:ext cx="4871802" cy="3540141"/>
          </a:xfrm>
          <a:prstGeom prst="rect">
            <a:avLst/>
          </a:prstGeom>
        </p:spPr>
        <p:txBody>
          <a:bodyPr spcFirstLastPara="1" wrap="square" lIns="91425" tIns="91425" rIns="91425" bIns="91425" anchor="t" anchorCtr="0">
            <a:noAutofit/>
          </a:bodyPr>
          <a:lstStyle/>
          <a:p>
            <a:pPr marL="171450" lvl="0" indent="-171450" algn="l" rtl="0">
              <a:spcBef>
                <a:spcPts val="0"/>
              </a:spcBef>
              <a:spcAft>
                <a:spcPts val="1600"/>
              </a:spcAft>
              <a:buFont typeface="Wingdings" panose="05000000000000000000" pitchFamily="2" charset="2"/>
              <a:buChar char="q"/>
            </a:pPr>
            <a:r>
              <a:rPr lang="en-US" dirty="0">
                <a:latin typeface="Lato" panose="020B0604020202020204" charset="0"/>
              </a:rPr>
              <a:t>Polymorphism is having </a:t>
            </a:r>
            <a:r>
              <a:rPr lang="en-US" b="0" i="0" dirty="0">
                <a:effectLst/>
                <a:latin typeface="Lato" panose="020B0604020202020204" charset="0"/>
              </a:rPr>
              <a:t> multiple functions with same name but different parameters then these functions are said to be </a:t>
            </a:r>
            <a:r>
              <a:rPr lang="en-US" b="1" i="0" dirty="0">
                <a:effectLst/>
                <a:latin typeface="Lato" panose="020B0604020202020204" charset="0"/>
              </a:rPr>
              <a:t>overloaded</a:t>
            </a:r>
            <a:r>
              <a:rPr lang="en-US" b="0" i="0" dirty="0">
                <a:effectLst/>
                <a:latin typeface="Lato" panose="020B0604020202020204" charset="0"/>
              </a:rPr>
              <a:t>. Functions can be overloaded by </a:t>
            </a:r>
            <a:r>
              <a:rPr lang="en-US" b="1" i="0" dirty="0">
                <a:effectLst/>
                <a:latin typeface="Lato" panose="020B0604020202020204" charset="0"/>
              </a:rPr>
              <a:t>change in number of arguments</a:t>
            </a:r>
            <a:r>
              <a:rPr lang="en-US" b="0" i="0" dirty="0">
                <a:effectLst/>
                <a:latin typeface="Lato" panose="020B0604020202020204" charset="0"/>
              </a:rPr>
              <a:t> or/and </a:t>
            </a:r>
            <a:r>
              <a:rPr lang="en-US" b="1" i="0" dirty="0">
                <a:effectLst/>
                <a:latin typeface="Lato" panose="020B0604020202020204" charset="0"/>
              </a:rPr>
              <a:t>change in type of arguments</a:t>
            </a:r>
            <a:r>
              <a:rPr lang="en-US" b="0" i="0" dirty="0">
                <a:effectLst/>
                <a:latin typeface="Lato" panose="020B0604020202020204" charset="0"/>
              </a:rPr>
              <a:t>.</a:t>
            </a:r>
          </a:p>
          <a:p>
            <a:pPr marL="171450" lvl="0" indent="-171450" algn="l" rtl="0">
              <a:spcBef>
                <a:spcPts val="0"/>
              </a:spcBef>
              <a:spcAft>
                <a:spcPts val="1600"/>
              </a:spcAft>
              <a:buFont typeface="Wingdings" panose="05000000000000000000" pitchFamily="2" charset="2"/>
              <a:buChar char="q"/>
            </a:pPr>
            <a:r>
              <a:rPr lang="en-US" dirty="0">
                <a:latin typeface="Lato" panose="020B0604020202020204" charset="0"/>
              </a:rPr>
              <a:t>Here in our case we have used the function </a:t>
            </a:r>
            <a:r>
              <a:rPr lang="en-US" b="1" dirty="0" err="1">
                <a:latin typeface="Lato" panose="020B0604020202020204" charset="0"/>
              </a:rPr>
              <a:t>setGuessedString</a:t>
            </a:r>
            <a:r>
              <a:rPr lang="en-US" dirty="0">
                <a:latin typeface="Lato" panose="020B0604020202020204" charset="0"/>
              </a:rPr>
              <a:t> multiple times in the program of the game.</a:t>
            </a:r>
          </a:p>
          <a:p>
            <a:pPr marL="171450" lvl="0" indent="-171450" algn="l" rtl="0">
              <a:spcBef>
                <a:spcPts val="0"/>
              </a:spcBef>
              <a:spcAft>
                <a:spcPts val="1600"/>
              </a:spcAft>
              <a:buFont typeface="Wingdings" panose="05000000000000000000" pitchFamily="2" charset="2"/>
              <a:buChar char="q"/>
            </a:pPr>
            <a:r>
              <a:rPr lang="en-US" dirty="0">
                <a:latin typeface="Lato" panose="020B0604020202020204" charset="0"/>
              </a:rPr>
              <a:t>In the First case it is not taking any of the arguments but in the second case when the function has been used , one argument word of the string datatype has been used.</a:t>
            </a:r>
          </a:p>
          <a:p>
            <a:pPr marL="171450" lvl="0" indent="-171450" algn="l" rtl="0">
              <a:spcBef>
                <a:spcPts val="0"/>
              </a:spcBef>
              <a:spcAft>
                <a:spcPts val="1600"/>
              </a:spcAft>
              <a:buFont typeface="Wingdings" panose="05000000000000000000" pitchFamily="2" charset="2"/>
              <a:buChar char="q"/>
            </a:pPr>
            <a:r>
              <a:rPr lang="en-US" dirty="0">
                <a:latin typeface="Lato" panose="020B0604020202020204" charset="0"/>
              </a:rPr>
              <a:t>Also this is the compile time polymorphism Which makes the use in the compilation time.</a:t>
            </a:r>
          </a:p>
          <a:p>
            <a:pPr marL="171450" lvl="0" indent="-171450" algn="l" rtl="0">
              <a:spcBef>
                <a:spcPts val="0"/>
              </a:spcBef>
              <a:spcAft>
                <a:spcPts val="1600"/>
              </a:spcAft>
              <a:buFont typeface="Wingdings" panose="05000000000000000000" pitchFamily="2" charset="2"/>
              <a:buChar char="q"/>
            </a:pPr>
            <a:endParaRPr lang="en-US" dirty="0">
              <a:latin typeface="Lato" panose="020B0604020202020204" charset="0"/>
            </a:endParaRPr>
          </a:p>
        </p:txBody>
      </p:sp>
      <p:pic>
        <p:nvPicPr>
          <p:cNvPr id="3" name="Picture 2">
            <a:extLst>
              <a:ext uri="{FF2B5EF4-FFF2-40B4-BE49-F238E27FC236}">
                <a16:creationId xmlns:a16="http://schemas.microsoft.com/office/drawing/2014/main" id="{355ADCD6-1469-4133-B631-6B38F477572A}"/>
              </a:ext>
            </a:extLst>
          </p:cNvPr>
          <p:cNvPicPr>
            <a:picLocks noChangeAspect="1"/>
          </p:cNvPicPr>
          <p:nvPr/>
        </p:nvPicPr>
        <p:blipFill>
          <a:blip r:embed="rId3"/>
          <a:stretch>
            <a:fillRect/>
          </a:stretch>
        </p:blipFill>
        <p:spPr>
          <a:xfrm>
            <a:off x="5628807" y="1286692"/>
            <a:ext cx="3403200" cy="354014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59"/>
                                        </p:tgtEl>
                                        <p:attrNameLst>
                                          <p:attrName>style.visibility</p:attrName>
                                        </p:attrNameLst>
                                      </p:cBhvr>
                                      <p:to>
                                        <p:strVal val="visible"/>
                                      </p:to>
                                    </p:set>
                                    <p:anim calcmode="lin" valueType="num">
                                      <p:cBhvr additive="base">
                                        <p:cTn id="7" dur="500" fill="hold"/>
                                        <p:tgtEl>
                                          <p:spTgt spid="559"/>
                                        </p:tgtEl>
                                        <p:attrNameLst>
                                          <p:attrName>ppt_x</p:attrName>
                                        </p:attrNameLst>
                                      </p:cBhvr>
                                      <p:tavLst>
                                        <p:tav tm="0">
                                          <p:val>
                                            <p:strVal val="#ppt_x"/>
                                          </p:val>
                                        </p:tav>
                                        <p:tav tm="100000">
                                          <p:val>
                                            <p:strVal val="#ppt_x"/>
                                          </p:val>
                                        </p:tav>
                                      </p:tavLst>
                                    </p:anim>
                                    <p:anim calcmode="lin" valueType="num">
                                      <p:cBhvr additive="base">
                                        <p:cTn id="8" dur="500" fill="hold"/>
                                        <p:tgtEl>
                                          <p:spTgt spid="55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560">
                                            <p:txEl>
                                              <p:pRg st="0" end="0"/>
                                            </p:txEl>
                                          </p:spTgt>
                                        </p:tgtEl>
                                        <p:attrNameLst>
                                          <p:attrName>style.visibility</p:attrName>
                                        </p:attrNameLst>
                                      </p:cBhvr>
                                      <p:to>
                                        <p:strVal val="visible"/>
                                      </p:to>
                                    </p:set>
                                    <p:animEffect transition="in" filter="wipe(down)">
                                      <p:cBhvr>
                                        <p:cTn id="13" dur="500"/>
                                        <p:tgtEl>
                                          <p:spTgt spid="560">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6" presetClass="entr" presetSubtype="0"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down)">
                                      <p:cBhvr>
                                        <p:cTn id="18" dur="580">
                                          <p:stCondLst>
                                            <p:cond delay="0"/>
                                          </p:stCondLst>
                                        </p:cTn>
                                        <p:tgtEl>
                                          <p:spTgt spid="3"/>
                                        </p:tgtEl>
                                      </p:cBhvr>
                                    </p:animEffect>
                                    <p:anim calcmode="lin" valueType="num">
                                      <p:cBhvr>
                                        <p:cTn id="19"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20"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21"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22"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23"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24" dur="26">
                                          <p:stCondLst>
                                            <p:cond delay="650"/>
                                          </p:stCondLst>
                                        </p:cTn>
                                        <p:tgtEl>
                                          <p:spTgt spid="3"/>
                                        </p:tgtEl>
                                      </p:cBhvr>
                                      <p:to x="100000" y="60000"/>
                                    </p:animScale>
                                    <p:animScale>
                                      <p:cBhvr>
                                        <p:cTn id="25" dur="166" decel="50000">
                                          <p:stCondLst>
                                            <p:cond delay="676"/>
                                          </p:stCondLst>
                                        </p:cTn>
                                        <p:tgtEl>
                                          <p:spTgt spid="3"/>
                                        </p:tgtEl>
                                      </p:cBhvr>
                                      <p:to x="100000" y="100000"/>
                                    </p:animScale>
                                    <p:animScale>
                                      <p:cBhvr>
                                        <p:cTn id="26" dur="26">
                                          <p:stCondLst>
                                            <p:cond delay="1312"/>
                                          </p:stCondLst>
                                        </p:cTn>
                                        <p:tgtEl>
                                          <p:spTgt spid="3"/>
                                        </p:tgtEl>
                                      </p:cBhvr>
                                      <p:to x="100000" y="80000"/>
                                    </p:animScale>
                                    <p:animScale>
                                      <p:cBhvr>
                                        <p:cTn id="27" dur="166" decel="50000">
                                          <p:stCondLst>
                                            <p:cond delay="1338"/>
                                          </p:stCondLst>
                                        </p:cTn>
                                        <p:tgtEl>
                                          <p:spTgt spid="3"/>
                                        </p:tgtEl>
                                      </p:cBhvr>
                                      <p:to x="100000" y="100000"/>
                                    </p:animScale>
                                    <p:animScale>
                                      <p:cBhvr>
                                        <p:cTn id="28" dur="26">
                                          <p:stCondLst>
                                            <p:cond delay="1642"/>
                                          </p:stCondLst>
                                        </p:cTn>
                                        <p:tgtEl>
                                          <p:spTgt spid="3"/>
                                        </p:tgtEl>
                                      </p:cBhvr>
                                      <p:to x="100000" y="90000"/>
                                    </p:animScale>
                                    <p:animScale>
                                      <p:cBhvr>
                                        <p:cTn id="29" dur="166" decel="50000">
                                          <p:stCondLst>
                                            <p:cond delay="1668"/>
                                          </p:stCondLst>
                                        </p:cTn>
                                        <p:tgtEl>
                                          <p:spTgt spid="3"/>
                                        </p:tgtEl>
                                      </p:cBhvr>
                                      <p:to x="100000" y="100000"/>
                                    </p:animScale>
                                    <p:animScale>
                                      <p:cBhvr>
                                        <p:cTn id="30" dur="26">
                                          <p:stCondLst>
                                            <p:cond delay="1808"/>
                                          </p:stCondLst>
                                        </p:cTn>
                                        <p:tgtEl>
                                          <p:spTgt spid="3"/>
                                        </p:tgtEl>
                                      </p:cBhvr>
                                      <p:to x="100000" y="95000"/>
                                    </p:animScale>
                                    <p:animScale>
                                      <p:cBhvr>
                                        <p:cTn id="31" dur="166" decel="50000">
                                          <p:stCondLst>
                                            <p:cond delay="1834"/>
                                          </p:stCondLst>
                                        </p:cTn>
                                        <p:tgtEl>
                                          <p:spTgt spid="3"/>
                                        </p:tgtEl>
                                      </p:cBhvr>
                                      <p:to x="100000" y="100000"/>
                                    </p:animScale>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nodeType="clickEffect">
                                  <p:stCondLst>
                                    <p:cond delay="0"/>
                                  </p:stCondLst>
                                  <p:childTnLst>
                                    <p:set>
                                      <p:cBhvr>
                                        <p:cTn id="35" dur="1" fill="hold">
                                          <p:stCondLst>
                                            <p:cond delay="0"/>
                                          </p:stCondLst>
                                        </p:cTn>
                                        <p:tgtEl>
                                          <p:spTgt spid="560">
                                            <p:txEl>
                                              <p:pRg st="1" end="1"/>
                                            </p:txEl>
                                          </p:spTgt>
                                        </p:tgtEl>
                                        <p:attrNameLst>
                                          <p:attrName>style.visibility</p:attrName>
                                        </p:attrNameLst>
                                      </p:cBhvr>
                                      <p:to>
                                        <p:strVal val="visible"/>
                                      </p:to>
                                    </p:set>
                                    <p:animEffect transition="in" filter="wheel(1)">
                                      <p:cBhvr>
                                        <p:cTn id="36" dur="2000"/>
                                        <p:tgtEl>
                                          <p:spTgt spid="560">
                                            <p:txEl>
                                              <p:pRg st="1" end="1"/>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31" presetClass="entr" presetSubtype="0" fill="hold" nodeType="clickEffect">
                                  <p:stCondLst>
                                    <p:cond delay="0"/>
                                  </p:stCondLst>
                                  <p:childTnLst>
                                    <p:set>
                                      <p:cBhvr>
                                        <p:cTn id="40" dur="1" fill="hold">
                                          <p:stCondLst>
                                            <p:cond delay="0"/>
                                          </p:stCondLst>
                                        </p:cTn>
                                        <p:tgtEl>
                                          <p:spTgt spid="560">
                                            <p:txEl>
                                              <p:pRg st="2" end="2"/>
                                            </p:txEl>
                                          </p:spTgt>
                                        </p:tgtEl>
                                        <p:attrNameLst>
                                          <p:attrName>style.visibility</p:attrName>
                                        </p:attrNameLst>
                                      </p:cBhvr>
                                      <p:to>
                                        <p:strVal val="visible"/>
                                      </p:to>
                                    </p:set>
                                    <p:anim calcmode="lin" valueType="num">
                                      <p:cBhvr>
                                        <p:cTn id="41" dur="1000" fill="hold"/>
                                        <p:tgtEl>
                                          <p:spTgt spid="560">
                                            <p:txEl>
                                              <p:pRg st="2" end="2"/>
                                            </p:txEl>
                                          </p:spTgt>
                                        </p:tgtEl>
                                        <p:attrNameLst>
                                          <p:attrName>ppt_w</p:attrName>
                                        </p:attrNameLst>
                                      </p:cBhvr>
                                      <p:tavLst>
                                        <p:tav tm="0">
                                          <p:val>
                                            <p:fltVal val="0"/>
                                          </p:val>
                                        </p:tav>
                                        <p:tav tm="100000">
                                          <p:val>
                                            <p:strVal val="#ppt_w"/>
                                          </p:val>
                                        </p:tav>
                                      </p:tavLst>
                                    </p:anim>
                                    <p:anim calcmode="lin" valueType="num">
                                      <p:cBhvr>
                                        <p:cTn id="42" dur="1000" fill="hold"/>
                                        <p:tgtEl>
                                          <p:spTgt spid="560">
                                            <p:txEl>
                                              <p:pRg st="2" end="2"/>
                                            </p:txEl>
                                          </p:spTgt>
                                        </p:tgtEl>
                                        <p:attrNameLst>
                                          <p:attrName>ppt_h</p:attrName>
                                        </p:attrNameLst>
                                      </p:cBhvr>
                                      <p:tavLst>
                                        <p:tav tm="0">
                                          <p:val>
                                            <p:fltVal val="0"/>
                                          </p:val>
                                        </p:tav>
                                        <p:tav tm="100000">
                                          <p:val>
                                            <p:strVal val="#ppt_h"/>
                                          </p:val>
                                        </p:tav>
                                      </p:tavLst>
                                    </p:anim>
                                    <p:anim calcmode="lin" valueType="num">
                                      <p:cBhvr>
                                        <p:cTn id="43" dur="1000" fill="hold"/>
                                        <p:tgtEl>
                                          <p:spTgt spid="560">
                                            <p:txEl>
                                              <p:pRg st="2" end="2"/>
                                            </p:txEl>
                                          </p:spTgt>
                                        </p:tgtEl>
                                        <p:attrNameLst>
                                          <p:attrName>style.rotation</p:attrName>
                                        </p:attrNameLst>
                                      </p:cBhvr>
                                      <p:tavLst>
                                        <p:tav tm="0">
                                          <p:val>
                                            <p:fltVal val="90"/>
                                          </p:val>
                                        </p:tav>
                                        <p:tav tm="100000">
                                          <p:val>
                                            <p:fltVal val="0"/>
                                          </p:val>
                                        </p:tav>
                                      </p:tavLst>
                                    </p:anim>
                                    <p:animEffect transition="in" filter="fade">
                                      <p:cBhvr>
                                        <p:cTn id="44" dur="1000"/>
                                        <p:tgtEl>
                                          <p:spTgt spid="560">
                                            <p:txEl>
                                              <p:pRg st="2" end="2"/>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nodeType="clickEffect">
                                  <p:stCondLst>
                                    <p:cond delay="0"/>
                                  </p:stCondLst>
                                  <p:childTnLst>
                                    <p:set>
                                      <p:cBhvr>
                                        <p:cTn id="48" dur="1" fill="hold">
                                          <p:stCondLst>
                                            <p:cond delay="0"/>
                                          </p:stCondLst>
                                        </p:cTn>
                                        <p:tgtEl>
                                          <p:spTgt spid="560">
                                            <p:txEl>
                                              <p:pRg st="3" end="3"/>
                                            </p:txEl>
                                          </p:spTgt>
                                        </p:tgtEl>
                                        <p:attrNameLst>
                                          <p:attrName>style.visibility</p:attrName>
                                        </p:attrNameLst>
                                      </p:cBhvr>
                                      <p:to>
                                        <p:strVal val="visible"/>
                                      </p:to>
                                    </p:set>
                                    <p:animEffect transition="in" filter="randombar(horizontal)">
                                      <p:cBhvr>
                                        <p:cTn id="49" dur="500"/>
                                        <p:tgtEl>
                                          <p:spTgt spid="56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5"/>
          <p:cNvSpPr txBox="1">
            <a:spLocks noGrp="1"/>
          </p:cNvSpPr>
          <p:nvPr>
            <p:ph type="title"/>
          </p:nvPr>
        </p:nvSpPr>
        <p:spPr>
          <a:xfrm>
            <a:off x="1214090" y="6734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1" dirty="0"/>
              <a:t>USE OF ENCAPSULATION</a:t>
            </a:r>
            <a:endParaRPr sz="3200" b="1" dirty="0"/>
          </a:p>
        </p:txBody>
      </p:sp>
      <p:sp>
        <p:nvSpPr>
          <p:cNvPr id="348" name="Google Shape;348;p25"/>
          <p:cNvSpPr txBox="1">
            <a:spLocks noGrp="1"/>
          </p:cNvSpPr>
          <p:nvPr>
            <p:ph type="body" idx="1"/>
          </p:nvPr>
        </p:nvSpPr>
        <p:spPr>
          <a:xfrm>
            <a:off x="1214090" y="665199"/>
            <a:ext cx="7038900" cy="2228202"/>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Font typeface="Wingdings" panose="05000000000000000000" pitchFamily="2" charset="2"/>
              <a:buChar char="q"/>
            </a:pPr>
            <a:r>
              <a:rPr lang="en-GB" dirty="0">
                <a:solidFill>
                  <a:srgbClr val="FFFFFF"/>
                </a:solidFill>
              </a:rPr>
              <a:t>Encapsulation is a really important concept of Object Oriented Programming Language.</a:t>
            </a:r>
          </a:p>
          <a:p>
            <a:pPr marL="285750" lvl="0" indent="-285750" algn="l" rtl="0">
              <a:spcBef>
                <a:spcPts val="0"/>
              </a:spcBef>
              <a:spcAft>
                <a:spcPts val="1600"/>
              </a:spcAft>
              <a:buFont typeface="Wingdings" panose="05000000000000000000" pitchFamily="2" charset="2"/>
              <a:buChar char="q"/>
            </a:pPr>
            <a:r>
              <a:rPr lang="en-US" b="0" i="0" dirty="0">
                <a:effectLst/>
                <a:latin typeface="Lato" panose="020B0604020202020204" charset="0"/>
              </a:rPr>
              <a:t>In normal terms </a:t>
            </a:r>
            <a:r>
              <a:rPr lang="en-US" b="1" i="0" dirty="0">
                <a:effectLst/>
                <a:latin typeface="Lato" panose="020B0604020202020204" charset="0"/>
              </a:rPr>
              <a:t>Encapsulation </a:t>
            </a:r>
            <a:r>
              <a:rPr lang="en-US" b="0" i="0" dirty="0">
                <a:effectLst/>
                <a:latin typeface="Lato" panose="020B0604020202020204" charset="0"/>
              </a:rPr>
              <a:t>is defined as wrapping up of data and information under a single unit. In Object Oriented Programming, Encapsulation is defined as binding together the data and the functions that manipulates them.</a:t>
            </a:r>
          </a:p>
          <a:p>
            <a:pPr marL="285750" lvl="0" indent="-285750" algn="l" rtl="0">
              <a:spcBef>
                <a:spcPts val="0"/>
              </a:spcBef>
              <a:spcAft>
                <a:spcPts val="1600"/>
              </a:spcAft>
              <a:buFont typeface="Wingdings" panose="05000000000000000000" pitchFamily="2" charset="2"/>
              <a:buChar char="q"/>
            </a:pPr>
            <a:r>
              <a:rPr lang="en-US" dirty="0">
                <a:latin typeface="Lato" panose="020B0604020202020204" charset="0"/>
              </a:rPr>
              <a:t>Here in our project we have kept all the member variables and member functions in access specifiers private and public respectively inside our class Game And Hangman and kept all of the data together.</a:t>
            </a:r>
            <a:endParaRPr dirty="0">
              <a:latin typeface="Lato" panose="020B0604020202020204" charset="0"/>
            </a:endParaRPr>
          </a:p>
        </p:txBody>
      </p:sp>
      <p:pic>
        <p:nvPicPr>
          <p:cNvPr id="2" name="Picture 1">
            <a:extLst>
              <a:ext uri="{FF2B5EF4-FFF2-40B4-BE49-F238E27FC236}">
                <a16:creationId xmlns:a16="http://schemas.microsoft.com/office/drawing/2014/main" id="{79F2043B-960B-4027-9215-98913ABB442D}"/>
              </a:ext>
            </a:extLst>
          </p:cNvPr>
          <p:cNvPicPr>
            <a:picLocks noChangeAspect="1"/>
          </p:cNvPicPr>
          <p:nvPr/>
        </p:nvPicPr>
        <p:blipFill>
          <a:blip r:embed="rId3"/>
          <a:stretch>
            <a:fillRect/>
          </a:stretch>
        </p:blipFill>
        <p:spPr>
          <a:xfrm>
            <a:off x="741961" y="2803458"/>
            <a:ext cx="1885398" cy="2120809"/>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3" name="Picture 2">
            <a:extLst>
              <a:ext uri="{FF2B5EF4-FFF2-40B4-BE49-F238E27FC236}">
                <a16:creationId xmlns:a16="http://schemas.microsoft.com/office/drawing/2014/main" id="{1A25581F-4BAE-4BC4-B85D-7C7AD5E13F88}"/>
              </a:ext>
            </a:extLst>
          </p:cNvPr>
          <p:cNvPicPr>
            <a:picLocks noChangeAspect="1"/>
          </p:cNvPicPr>
          <p:nvPr/>
        </p:nvPicPr>
        <p:blipFill>
          <a:blip r:embed="rId4"/>
          <a:stretch>
            <a:fillRect/>
          </a:stretch>
        </p:blipFill>
        <p:spPr>
          <a:xfrm>
            <a:off x="3629300" y="2803458"/>
            <a:ext cx="1885399" cy="212080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4">
            <a:extLst>
              <a:ext uri="{FF2B5EF4-FFF2-40B4-BE49-F238E27FC236}">
                <a16:creationId xmlns:a16="http://schemas.microsoft.com/office/drawing/2014/main" id="{2BF47CB4-3BE2-4E15-9E11-2EDEDEDDE883}"/>
              </a:ext>
            </a:extLst>
          </p:cNvPr>
          <p:cNvPicPr>
            <a:picLocks noChangeAspect="1"/>
          </p:cNvPicPr>
          <p:nvPr/>
        </p:nvPicPr>
        <p:blipFill>
          <a:blip r:embed="rId5"/>
          <a:stretch>
            <a:fillRect/>
          </a:stretch>
        </p:blipFill>
        <p:spPr>
          <a:xfrm>
            <a:off x="6516640" y="2803457"/>
            <a:ext cx="1885398" cy="2120810"/>
          </a:xfrm>
          <a:prstGeom prst="rect">
            <a:avLst/>
          </a:prstGeom>
          <a:ln>
            <a:noFill/>
          </a:ln>
          <a:effectLst>
            <a:outerShdw blurRad="190500" algn="tl" rotWithShape="0">
              <a:srgbClr val="000000">
                <a:alpha val="7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47"/>
                                        </p:tgtEl>
                                        <p:attrNameLst>
                                          <p:attrName>style.visibility</p:attrName>
                                        </p:attrNameLst>
                                      </p:cBhvr>
                                      <p:to>
                                        <p:strVal val="visible"/>
                                      </p:to>
                                    </p:set>
                                    <p:animEffect transition="in" filter="fade">
                                      <p:cBhvr>
                                        <p:cTn id="7" dur="1000"/>
                                        <p:tgtEl>
                                          <p:spTgt spid="347"/>
                                        </p:tgtEl>
                                      </p:cBhvr>
                                    </p:animEffect>
                                    <p:anim calcmode="lin" valueType="num">
                                      <p:cBhvr>
                                        <p:cTn id="8" dur="1000" fill="hold"/>
                                        <p:tgtEl>
                                          <p:spTgt spid="347"/>
                                        </p:tgtEl>
                                        <p:attrNameLst>
                                          <p:attrName>ppt_x</p:attrName>
                                        </p:attrNameLst>
                                      </p:cBhvr>
                                      <p:tavLst>
                                        <p:tav tm="0">
                                          <p:val>
                                            <p:strVal val="#ppt_x"/>
                                          </p:val>
                                        </p:tav>
                                        <p:tav tm="100000">
                                          <p:val>
                                            <p:strVal val="#ppt_x"/>
                                          </p:val>
                                        </p:tav>
                                      </p:tavLst>
                                    </p:anim>
                                    <p:anim calcmode="lin" valueType="num">
                                      <p:cBhvr>
                                        <p:cTn id="9" dur="1000" fill="hold"/>
                                        <p:tgtEl>
                                          <p:spTgt spid="34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fltVal val="0"/>
                                          </p:val>
                                        </p:tav>
                                        <p:tav tm="100000">
                                          <p:val>
                                            <p:strVal val="#ppt_h"/>
                                          </p:val>
                                        </p:tav>
                                      </p:tavLst>
                                    </p:anim>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348">
                                            <p:txEl>
                                              <p:pRg st="0" end="0"/>
                                            </p:txEl>
                                          </p:spTgt>
                                        </p:tgtEl>
                                        <p:attrNameLst>
                                          <p:attrName>style.visibility</p:attrName>
                                        </p:attrNameLst>
                                      </p:cBhvr>
                                      <p:to>
                                        <p:strVal val="visible"/>
                                      </p:to>
                                    </p:set>
                                    <p:animEffect transition="in" filter="wipe(down)">
                                      <p:cBhvr>
                                        <p:cTn id="21" dur="500"/>
                                        <p:tgtEl>
                                          <p:spTgt spid="348">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6" presetClass="entr" presetSubtype="0" fill="hold"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down)">
                                      <p:cBhvr>
                                        <p:cTn id="26" dur="580">
                                          <p:stCondLst>
                                            <p:cond delay="0"/>
                                          </p:stCondLst>
                                        </p:cTn>
                                        <p:tgtEl>
                                          <p:spTgt spid="3"/>
                                        </p:tgtEl>
                                      </p:cBhvr>
                                    </p:animEffect>
                                    <p:anim calcmode="lin" valueType="num">
                                      <p:cBhvr>
                                        <p:cTn id="27"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32" dur="26">
                                          <p:stCondLst>
                                            <p:cond delay="650"/>
                                          </p:stCondLst>
                                        </p:cTn>
                                        <p:tgtEl>
                                          <p:spTgt spid="3"/>
                                        </p:tgtEl>
                                      </p:cBhvr>
                                      <p:to x="100000" y="60000"/>
                                    </p:animScale>
                                    <p:animScale>
                                      <p:cBhvr>
                                        <p:cTn id="33" dur="166" decel="50000">
                                          <p:stCondLst>
                                            <p:cond delay="676"/>
                                          </p:stCondLst>
                                        </p:cTn>
                                        <p:tgtEl>
                                          <p:spTgt spid="3"/>
                                        </p:tgtEl>
                                      </p:cBhvr>
                                      <p:to x="100000" y="100000"/>
                                    </p:animScale>
                                    <p:animScale>
                                      <p:cBhvr>
                                        <p:cTn id="34" dur="26">
                                          <p:stCondLst>
                                            <p:cond delay="1312"/>
                                          </p:stCondLst>
                                        </p:cTn>
                                        <p:tgtEl>
                                          <p:spTgt spid="3"/>
                                        </p:tgtEl>
                                      </p:cBhvr>
                                      <p:to x="100000" y="80000"/>
                                    </p:animScale>
                                    <p:animScale>
                                      <p:cBhvr>
                                        <p:cTn id="35" dur="166" decel="50000">
                                          <p:stCondLst>
                                            <p:cond delay="1338"/>
                                          </p:stCondLst>
                                        </p:cTn>
                                        <p:tgtEl>
                                          <p:spTgt spid="3"/>
                                        </p:tgtEl>
                                      </p:cBhvr>
                                      <p:to x="100000" y="100000"/>
                                    </p:animScale>
                                    <p:animScale>
                                      <p:cBhvr>
                                        <p:cTn id="36" dur="26">
                                          <p:stCondLst>
                                            <p:cond delay="1642"/>
                                          </p:stCondLst>
                                        </p:cTn>
                                        <p:tgtEl>
                                          <p:spTgt spid="3"/>
                                        </p:tgtEl>
                                      </p:cBhvr>
                                      <p:to x="100000" y="90000"/>
                                    </p:animScale>
                                    <p:animScale>
                                      <p:cBhvr>
                                        <p:cTn id="37" dur="166" decel="50000">
                                          <p:stCondLst>
                                            <p:cond delay="1668"/>
                                          </p:stCondLst>
                                        </p:cTn>
                                        <p:tgtEl>
                                          <p:spTgt spid="3"/>
                                        </p:tgtEl>
                                      </p:cBhvr>
                                      <p:to x="100000" y="100000"/>
                                    </p:animScale>
                                    <p:animScale>
                                      <p:cBhvr>
                                        <p:cTn id="38" dur="26">
                                          <p:stCondLst>
                                            <p:cond delay="1808"/>
                                          </p:stCondLst>
                                        </p:cTn>
                                        <p:tgtEl>
                                          <p:spTgt spid="3"/>
                                        </p:tgtEl>
                                      </p:cBhvr>
                                      <p:to x="100000" y="95000"/>
                                    </p:animScale>
                                    <p:animScale>
                                      <p:cBhvr>
                                        <p:cTn id="39" dur="166" decel="50000">
                                          <p:stCondLst>
                                            <p:cond delay="1834"/>
                                          </p:stCondLst>
                                        </p:cTn>
                                        <p:tgtEl>
                                          <p:spTgt spid="3"/>
                                        </p:tgtEl>
                                      </p:cBhvr>
                                      <p:to x="100000" y="100000"/>
                                    </p:animScale>
                                  </p:childTnLst>
                                </p:cTn>
                              </p:par>
                            </p:childTnLst>
                          </p:cTn>
                        </p:par>
                      </p:childTnLst>
                    </p:cTn>
                  </p:par>
                  <p:par>
                    <p:cTn id="40" fill="hold">
                      <p:stCondLst>
                        <p:cond delay="indefinite"/>
                      </p:stCondLst>
                      <p:childTnLst>
                        <p:par>
                          <p:cTn id="41" fill="hold">
                            <p:stCondLst>
                              <p:cond delay="0"/>
                            </p:stCondLst>
                            <p:childTnLst>
                              <p:par>
                                <p:cTn id="42" presetID="16" presetClass="entr" presetSubtype="21" fill="hold" nodeType="clickEffect">
                                  <p:stCondLst>
                                    <p:cond delay="0"/>
                                  </p:stCondLst>
                                  <p:childTnLst>
                                    <p:set>
                                      <p:cBhvr>
                                        <p:cTn id="43" dur="1" fill="hold">
                                          <p:stCondLst>
                                            <p:cond delay="0"/>
                                          </p:stCondLst>
                                        </p:cTn>
                                        <p:tgtEl>
                                          <p:spTgt spid="348">
                                            <p:txEl>
                                              <p:pRg st="1" end="1"/>
                                            </p:txEl>
                                          </p:spTgt>
                                        </p:tgtEl>
                                        <p:attrNameLst>
                                          <p:attrName>style.visibility</p:attrName>
                                        </p:attrNameLst>
                                      </p:cBhvr>
                                      <p:to>
                                        <p:strVal val="visible"/>
                                      </p:to>
                                    </p:set>
                                    <p:animEffect transition="in" filter="barn(inVertical)">
                                      <p:cBhvr>
                                        <p:cTn id="44" dur="500"/>
                                        <p:tgtEl>
                                          <p:spTgt spid="348">
                                            <p:txEl>
                                              <p:pRg st="1" end="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cBhvr>
                                        <p:cTn id="49" dur="500" fill="hold"/>
                                        <p:tgtEl>
                                          <p:spTgt spid="5"/>
                                        </p:tgtEl>
                                        <p:attrNameLst>
                                          <p:attrName>ppt_w</p:attrName>
                                        </p:attrNameLst>
                                      </p:cBhvr>
                                      <p:tavLst>
                                        <p:tav tm="0">
                                          <p:val>
                                            <p:fltVal val="0"/>
                                          </p:val>
                                        </p:tav>
                                        <p:tav tm="100000">
                                          <p:val>
                                            <p:strVal val="#ppt_w"/>
                                          </p:val>
                                        </p:tav>
                                      </p:tavLst>
                                    </p:anim>
                                    <p:anim calcmode="lin" valueType="num">
                                      <p:cBhvr>
                                        <p:cTn id="50" dur="500" fill="hold"/>
                                        <p:tgtEl>
                                          <p:spTgt spid="5"/>
                                        </p:tgtEl>
                                        <p:attrNameLst>
                                          <p:attrName>ppt_h</p:attrName>
                                        </p:attrNameLst>
                                      </p:cBhvr>
                                      <p:tavLst>
                                        <p:tav tm="0">
                                          <p:val>
                                            <p:fltVal val="0"/>
                                          </p:val>
                                        </p:tav>
                                        <p:tav tm="100000">
                                          <p:val>
                                            <p:strVal val="#ppt_h"/>
                                          </p:val>
                                        </p:tav>
                                      </p:tavLst>
                                    </p:anim>
                                    <p:animEffect transition="in" filter="fade">
                                      <p:cBhvr>
                                        <p:cTn id="51" dur="500"/>
                                        <p:tgtEl>
                                          <p:spTgt spid="5"/>
                                        </p:tgtEl>
                                      </p:cBhvr>
                                    </p:animEffect>
                                  </p:childTnLst>
                                </p:cTn>
                              </p:par>
                            </p:childTnLst>
                          </p:cTn>
                        </p:par>
                      </p:childTnLst>
                    </p:cTn>
                  </p:par>
                  <p:par>
                    <p:cTn id="52" fill="hold">
                      <p:stCondLst>
                        <p:cond delay="indefinite"/>
                      </p:stCondLst>
                      <p:childTnLst>
                        <p:par>
                          <p:cTn id="53" fill="hold">
                            <p:stCondLst>
                              <p:cond delay="0"/>
                            </p:stCondLst>
                            <p:childTnLst>
                              <p:par>
                                <p:cTn id="54" presetID="14" presetClass="entr" presetSubtype="10" fill="hold" nodeType="clickEffect">
                                  <p:stCondLst>
                                    <p:cond delay="0"/>
                                  </p:stCondLst>
                                  <p:childTnLst>
                                    <p:set>
                                      <p:cBhvr>
                                        <p:cTn id="55" dur="1" fill="hold">
                                          <p:stCondLst>
                                            <p:cond delay="0"/>
                                          </p:stCondLst>
                                        </p:cTn>
                                        <p:tgtEl>
                                          <p:spTgt spid="348">
                                            <p:txEl>
                                              <p:pRg st="2" end="2"/>
                                            </p:txEl>
                                          </p:spTgt>
                                        </p:tgtEl>
                                        <p:attrNameLst>
                                          <p:attrName>style.visibility</p:attrName>
                                        </p:attrNameLst>
                                      </p:cBhvr>
                                      <p:to>
                                        <p:strVal val="visible"/>
                                      </p:to>
                                    </p:set>
                                    <p:animEffect transition="in" filter="randombar(horizontal)">
                                      <p:cBhvr>
                                        <p:cTn id="56" dur="500"/>
                                        <p:tgtEl>
                                          <p:spTgt spid="34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3" name="Google Shape;603;p32"/>
          <p:cNvSpPr txBox="1">
            <a:spLocks noGrp="1"/>
          </p:cNvSpPr>
          <p:nvPr>
            <p:ph type="title"/>
          </p:nvPr>
        </p:nvSpPr>
        <p:spPr>
          <a:xfrm>
            <a:off x="1101777" y="0"/>
            <a:ext cx="8042223" cy="1019911"/>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3200" b="1" dirty="0"/>
              <a:t>USE OF INHERITANCE</a:t>
            </a:r>
            <a:endParaRPr sz="3200" b="1" dirty="0"/>
          </a:p>
        </p:txBody>
      </p:sp>
      <p:sp>
        <p:nvSpPr>
          <p:cNvPr id="604" name="Google Shape;604;p32"/>
          <p:cNvSpPr txBox="1">
            <a:spLocks noGrp="1"/>
          </p:cNvSpPr>
          <p:nvPr>
            <p:ph type="body" idx="1"/>
          </p:nvPr>
        </p:nvSpPr>
        <p:spPr>
          <a:xfrm>
            <a:off x="404734" y="1567550"/>
            <a:ext cx="8416977" cy="3251788"/>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dirty="0"/>
          </a:p>
          <a:p>
            <a:pPr marL="285750" lvl="0" indent="-285750" algn="l" rtl="0">
              <a:spcBef>
                <a:spcPts val="1600"/>
              </a:spcBef>
              <a:spcAft>
                <a:spcPts val="1600"/>
              </a:spcAft>
              <a:buFont typeface="Wingdings" panose="05000000000000000000" pitchFamily="2" charset="2"/>
              <a:buChar char="q"/>
            </a:pPr>
            <a:endParaRPr dirty="0"/>
          </a:p>
        </p:txBody>
      </p:sp>
      <p:sp>
        <p:nvSpPr>
          <p:cNvPr id="3" name="TextBox 2">
            <a:extLst>
              <a:ext uri="{FF2B5EF4-FFF2-40B4-BE49-F238E27FC236}">
                <a16:creationId xmlns:a16="http://schemas.microsoft.com/office/drawing/2014/main" id="{7EB66469-6E8B-4AA7-AD9E-7F5D708DCE22}"/>
              </a:ext>
            </a:extLst>
          </p:cNvPr>
          <p:cNvSpPr txBox="1"/>
          <p:nvPr/>
        </p:nvSpPr>
        <p:spPr>
          <a:xfrm>
            <a:off x="691421" y="929858"/>
            <a:ext cx="4871803" cy="3093154"/>
          </a:xfrm>
          <a:prstGeom prst="rect">
            <a:avLst/>
          </a:prstGeom>
          <a:noFill/>
        </p:spPr>
        <p:txBody>
          <a:bodyPr wrap="square" rtlCol="0">
            <a:spAutoFit/>
          </a:bodyPr>
          <a:lstStyle/>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The project uses two classes : </a:t>
            </a:r>
            <a:r>
              <a:rPr lang="en-US" sz="1300" b="1" dirty="0">
                <a:solidFill>
                  <a:schemeClr val="bg1"/>
                </a:solidFill>
                <a:latin typeface="Lato" panose="020B0604020202020204" charset="0"/>
              </a:rPr>
              <a:t>Game</a:t>
            </a:r>
            <a:r>
              <a:rPr lang="en-US" sz="1300" dirty="0">
                <a:solidFill>
                  <a:schemeClr val="bg1"/>
                </a:solidFill>
                <a:latin typeface="Lato" panose="020B0604020202020204" charset="0"/>
              </a:rPr>
              <a:t> and </a:t>
            </a:r>
            <a:r>
              <a:rPr lang="en-US" sz="1300" b="1" dirty="0">
                <a:solidFill>
                  <a:schemeClr val="bg1"/>
                </a:solidFill>
                <a:latin typeface="Lato" panose="020B0604020202020204" charset="0"/>
              </a:rPr>
              <a:t>Hangman</a:t>
            </a:r>
            <a:r>
              <a:rPr lang="en-US" sz="1300" dirty="0">
                <a:solidFill>
                  <a:schemeClr val="bg1"/>
                </a:solidFill>
                <a:latin typeface="Lato" panose="020B0604020202020204" charset="0"/>
              </a:rPr>
              <a:t>.</a:t>
            </a:r>
          </a:p>
          <a:p>
            <a:pPr marL="285750" indent="-285750">
              <a:buClr>
                <a:schemeClr val="bg1"/>
              </a:buClr>
              <a:buFont typeface="Wingdings" panose="05000000000000000000" pitchFamily="2" charset="2"/>
              <a:buChar char="q"/>
            </a:pPr>
            <a:endParaRPr lang="en-US" sz="1300" dirty="0">
              <a:solidFill>
                <a:schemeClr val="bg1"/>
              </a:solidFill>
              <a:latin typeface="Lato" panose="020B0604020202020204" charset="0"/>
            </a:endParaRPr>
          </a:p>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 The class </a:t>
            </a:r>
            <a:r>
              <a:rPr lang="en-US" sz="1300" b="1" dirty="0">
                <a:solidFill>
                  <a:schemeClr val="bg1"/>
                </a:solidFill>
                <a:latin typeface="Lato" panose="020B0604020202020204" charset="0"/>
              </a:rPr>
              <a:t>Game</a:t>
            </a:r>
            <a:r>
              <a:rPr lang="en-US" sz="1300" dirty="0">
                <a:solidFill>
                  <a:schemeClr val="bg1"/>
                </a:solidFill>
                <a:latin typeface="Lato" panose="020B0604020202020204" charset="0"/>
              </a:rPr>
              <a:t> has the member tries and member function </a:t>
            </a:r>
            <a:r>
              <a:rPr lang="en-US" sz="1300" b="1" dirty="0" err="1">
                <a:solidFill>
                  <a:schemeClr val="bg1"/>
                </a:solidFill>
                <a:latin typeface="Lato" panose="020B0604020202020204" charset="0"/>
              </a:rPr>
              <a:t>isLost</a:t>
            </a:r>
            <a:r>
              <a:rPr lang="en-US" sz="1300" dirty="0">
                <a:solidFill>
                  <a:schemeClr val="bg1"/>
                </a:solidFill>
                <a:latin typeface="Lato" panose="020B0604020202020204" charset="0"/>
              </a:rPr>
              <a:t> under Private access specifier.</a:t>
            </a:r>
          </a:p>
          <a:p>
            <a:pPr marL="285750" indent="-285750">
              <a:buClr>
                <a:schemeClr val="bg1"/>
              </a:buClr>
              <a:buFont typeface="Wingdings" panose="05000000000000000000" pitchFamily="2" charset="2"/>
              <a:buChar char="q"/>
            </a:pPr>
            <a:endParaRPr lang="en-US" sz="1300" dirty="0">
              <a:solidFill>
                <a:schemeClr val="bg1"/>
              </a:solidFill>
              <a:latin typeface="Lato" panose="020B0604020202020204" charset="0"/>
            </a:endParaRPr>
          </a:p>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The class </a:t>
            </a:r>
            <a:r>
              <a:rPr lang="en-US" sz="1300" b="1" dirty="0">
                <a:solidFill>
                  <a:schemeClr val="bg1"/>
                </a:solidFill>
                <a:latin typeface="Lato" panose="020B0604020202020204" charset="0"/>
              </a:rPr>
              <a:t>Hangman </a:t>
            </a:r>
            <a:r>
              <a:rPr lang="en-US" sz="1300" dirty="0">
                <a:solidFill>
                  <a:schemeClr val="bg1"/>
                </a:solidFill>
                <a:latin typeface="Lato" panose="020B0604020202020204" charset="0"/>
              </a:rPr>
              <a:t> inherited or being derived from the class </a:t>
            </a:r>
            <a:r>
              <a:rPr lang="en-US" sz="1300" b="1" dirty="0">
                <a:solidFill>
                  <a:schemeClr val="bg1"/>
                </a:solidFill>
                <a:latin typeface="Lato" panose="020B0604020202020204" charset="0"/>
              </a:rPr>
              <a:t>Game</a:t>
            </a:r>
            <a:r>
              <a:rPr lang="en-US" sz="1300" dirty="0">
                <a:solidFill>
                  <a:schemeClr val="bg1"/>
                </a:solidFill>
                <a:latin typeface="Lato" panose="020B0604020202020204" charset="0"/>
              </a:rPr>
              <a:t> . The Access specifier used here is the </a:t>
            </a:r>
            <a:r>
              <a:rPr lang="en-US" sz="1300" b="1" dirty="0">
                <a:solidFill>
                  <a:schemeClr val="bg1"/>
                </a:solidFill>
                <a:latin typeface="Lato" panose="020B0604020202020204" charset="0"/>
              </a:rPr>
              <a:t>Public </a:t>
            </a:r>
            <a:r>
              <a:rPr lang="en-US" sz="1300" dirty="0">
                <a:solidFill>
                  <a:schemeClr val="bg1"/>
                </a:solidFill>
                <a:latin typeface="Lato" panose="020B0604020202020204" charset="0"/>
              </a:rPr>
              <a:t>means that all of the public members of </a:t>
            </a:r>
            <a:r>
              <a:rPr lang="en-US" sz="1300" b="1" dirty="0">
                <a:solidFill>
                  <a:schemeClr val="bg1"/>
                </a:solidFill>
                <a:latin typeface="Lato" panose="020B0604020202020204" charset="0"/>
              </a:rPr>
              <a:t>base class  Game</a:t>
            </a:r>
            <a:r>
              <a:rPr lang="en-US" sz="1300" dirty="0">
                <a:solidFill>
                  <a:schemeClr val="bg1"/>
                </a:solidFill>
                <a:latin typeface="Lato" panose="020B0604020202020204" charset="0"/>
              </a:rPr>
              <a:t> are inherited into class </a:t>
            </a:r>
            <a:r>
              <a:rPr lang="en-US" sz="1300" b="1" dirty="0">
                <a:solidFill>
                  <a:schemeClr val="bg1"/>
                </a:solidFill>
                <a:latin typeface="Lato" panose="020B0604020202020204" charset="0"/>
              </a:rPr>
              <a:t>Hangman</a:t>
            </a:r>
            <a:r>
              <a:rPr lang="en-US" sz="1300" dirty="0">
                <a:solidFill>
                  <a:schemeClr val="bg1"/>
                </a:solidFill>
                <a:latin typeface="Lato" panose="020B0604020202020204" charset="0"/>
              </a:rPr>
              <a:t> as </a:t>
            </a:r>
            <a:r>
              <a:rPr lang="en-US" sz="1300" b="1" dirty="0">
                <a:solidFill>
                  <a:schemeClr val="bg1"/>
                </a:solidFill>
                <a:latin typeface="Lato" panose="020B0604020202020204" charset="0"/>
              </a:rPr>
              <a:t>public</a:t>
            </a:r>
            <a:r>
              <a:rPr lang="en-US" sz="1300" dirty="0">
                <a:solidFill>
                  <a:schemeClr val="bg1"/>
                </a:solidFill>
                <a:latin typeface="Lato" panose="020B0604020202020204" charset="0"/>
              </a:rPr>
              <a:t> and </a:t>
            </a:r>
            <a:r>
              <a:rPr lang="en-US" sz="1300" b="1" dirty="0">
                <a:solidFill>
                  <a:schemeClr val="bg1"/>
                </a:solidFill>
                <a:latin typeface="Lato" panose="020B0604020202020204" charset="0"/>
              </a:rPr>
              <a:t>protected </a:t>
            </a:r>
            <a:r>
              <a:rPr lang="en-US" sz="1300" dirty="0">
                <a:solidFill>
                  <a:schemeClr val="bg1"/>
                </a:solidFill>
                <a:latin typeface="Lato" panose="020B0604020202020204" charset="0"/>
              </a:rPr>
              <a:t>members as </a:t>
            </a:r>
            <a:r>
              <a:rPr lang="en-US" sz="1300" b="1" dirty="0">
                <a:solidFill>
                  <a:schemeClr val="bg1"/>
                </a:solidFill>
                <a:latin typeface="Lato" panose="020B0604020202020204" charset="0"/>
              </a:rPr>
              <a:t>protected</a:t>
            </a:r>
            <a:r>
              <a:rPr lang="en-US" sz="1300" dirty="0">
                <a:solidFill>
                  <a:schemeClr val="bg1"/>
                </a:solidFill>
                <a:latin typeface="Lato" panose="020B0604020202020204" charset="0"/>
              </a:rPr>
              <a:t> and the </a:t>
            </a:r>
            <a:r>
              <a:rPr lang="en-US" sz="1300" b="1" dirty="0">
                <a:solidFill>
                  <a:schemeClr val="bg1"/>
                </a:solidFill>
                <a:latin typeface="Lato" panose="020B0604020202020204" charset="0"/>
              </a:rPr>
              <a:t>private</a:t>
            </a:r>
            <a:r>
              <a:rPr lang="en-US" sz="1300" dirty="0">
                <a:solidFill>
                  <a:schemeClr val="bg1"/>
                </a:solidFill>
                <a:latin typeface="Lato" panose="020B0604020202020204" charset="0"/>
              </a:rPr>
              <a:t> members could be used by using the </a:t>
            </a:r>
            <a:r>
              <a:rPr lang="en-US" sz="1300" b="1" dirty="0">
                <a:solidFill>
                  <a:schemeClr val="bg1"/>
                </a:solidFill>
                <a:latin typeface="Lato" panose="020B0604020202020204" charset="0"/>
              </a:rPr>
              <a:t>public</a:t>
            </a:r>
            <a:r>
              <a:rPr lang="en-US" sz="1300" dirty="0">
                <a:solidFill>
                  <a:schemeClr val="bg1"/>
                </a:solidFill>
                <a:latin typeface="Lato" panose="020B0604020202020204" charset="0"/>
              </a:rPr>
              <a:t> member functions by using the object of derived class as </a:t>
            </a:r>
            <a:r>
              <a:rPr lang="en-US" sz="1300" b="1" dirty="0">
                <a:solidFill>
                  <a:schemeClr val="bg1"/>
                </a:solidFill>
                <a:latin typeface="Lato" panose="020B0604020202020204" charset="0"/>
              </a:rPr>
              <a:t>private </a:t>
            </a:r>
            <a:r>
              <a:rPr lang="en-US" sz="1300" dirty="0">
                <a:solidFill>
                  <a:schemeClr val="bg1"/>
                </a:solidFill>
                <a:latin typeface="Lato" panose="020B0604020202020204" charset="0"/>
              </a:rPr>
              <a:t>members are not inherited.</a:t>
            </a:r>
          </a:p>
          <a:p>
            <a:pPr marL="285750" indent="-285750">
              <a:buClr>
                <a:schemeClr val="bg1"/>
              </a:buClr>
              <a:buFont typeface="Wingdings" panose="05000000000000000000" pitchFamily="2" charset="2"/>
              <a:buChar char="q"/>
            </a:pPr>
            <a:endParaRPr lang="en-US" sz="1300" dirty="0">
              <a:solidFill>
                <a:schemeClr val="bg1"/>
              </a:solidFill>
              <a:latin typeface="Lato" panose="020B0604020202020204" charset="0"/>
            </a:endParaRPr>
          </a:p>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So here the class </a:t>
            </a:r>
            <a:r>
              <a:rPr lang="en-US" sz="1300" b="1" dirty="0">
                <a:solidFill>
                  <a:schemeClr val="bg1"/>
                </a:solidFill>
                <a:latin typeface="Lato" panose="020B0604020202020204" charset="0"/>
              </a:rPr>
              <a:t>Hangman</a:t>
            </a:r>
            <a:r>
              <a:rPr lang="en-US" sz="1300" dirty="0">
                <a:solidFill>
                  <a:schemeClr val="bg1"/>
                </a:solidFill>
                <a:latin typeface="Lato" panose="020B0604020202020204" charset="0"/>
              </a:rPr>
              <a:t> get’s the access of some of the members of the base class </a:t>
            </a:r>
            <a:r>
              <a:rPr lang="en-US" sz="1300" b="1" dirty="0">
                <a:solidFill>
                  <a:schemeClr val="bg1"/>
                </a:solidFill>
                <a:latin typeface="Lato" panose="020B0604020202020204" charset="0"/>
              </a:rPr>
              <a:t>Game</a:t>
            </a:r>
            <a:r>
              <a:rPr lang="en-US" sz="1300" dirty="0">
                <a:solidFill>
                  <a:schemeClr val="bg1"/>
                </a:solidFill>
                <a:latin typeface="Lato" panose="020B0604020202020204" charset="0"/>
              </a:rPr>
              <a:t>.</a:t>
            </a:r>
          </a:p>
        </p:txBody>
      </p:sp>
      <p:pic>
        <p:nvPicPr>
          <p:cNvPr id="4" name="Picture 3">
            <a:extLst>
              <a:ext uri="{FF2B5EF4-FFF2-40B4-BE49-F238E27FC236}">
                <a16:creationId xmlns:a16="http://schemas.microsoft.com/office/drawing/2014/main" id="{B146FF58-093F-48AF-96DF-177051CD8921}"/>
              </a:ext>
            </a:extLst>
          </p:cNvPr>
          <p:cNvPicPr>
            <a:picLocks noChangeAspect="1"/>
          </p:cNvPicPr>
          <p:nvPr/>
        </p:nvPicPr>
        <p:blipFill>
          <a:blip r:embed="rId3"/>
          <a:stretch>
            <a:fillRect/>
          </a:stretch>
        </p:blipFill>
        <p:spPr>
          <a:xfrm>
            <a:off x="5849911" y="929858"/>
            <a:ext cx="2971800" cy="39433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 name="Picture 1">
            <a:extLst>
              <a:ext uri="{FF2B5EF4-FFF2-40B4-BE49-F238E27FC236}">
                <a16:creationId xmlns:a16="http://schemas.microsoft.com/office/drawing/2014/main" id="{682E1E39-6E2C-4B73-B492-39E329CD9D67}"/>
              </a:ext>
            </a:extLst>
          </p:cNvPr>
          <p:cNvPicPr>
            <a:picLocks noChangeAspect="1"/>
          </p:cNvPicPr>
          <p:nvPr/>
        </p:nvPicPr>
        <p:blipFill>
          <a:blip r:embed="rId4"/>
          <a:stretch>
            <a:fillRect/>
          </a:stretch>
        </p:blipFill>
        <p:spPr>
          <a:xfrm>
            <a:off x="2212571" y="4147292"/>
            <a:ext cx="1829502" cy="54776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392061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03"/>
                                        </p:tgtEl>
                                        <p:attrNameLst>
                                          <p:attrName>style.visibility</p:attrName>
                                        </p:attrNameLst>
                                      </p:cBhvr>
                                      <p:to>
                                        <p:strVal val="visible"/>
                                      </p:to>
                                    </p:set>
                                    <p:anim calcmode="lin" valueType="num">
                                      <p:cBhvr additive="base">
                                        <p:cTn id="7" dur="500" fill="hold"/>
                                        <p:tgtEl>
                                          <p:spTgt spid="603"/>
                                        </p:tgtEl>
                                        <p:attrNameLst>
                                          <p:attrName>ppt_x</p:attrName>
                                        </p:attrNameLst>
                                      </p:cBhvr>
                                      <p:tavLst>
                                        <p:tav tm="0">
                                          <p:val>
                                            <p:strVal val="#ppt_x"/>
                                          </p:val>
                                        </p:tav>
                                        <p:tav tm="100000">
                                          <p:val>
                                            <p:strVal val="#ppt_x"/>
                                          </p:val>
                                        </p:tav>
                                      </p:tavLst>
                                    </p:anim>
                                    <p:anim calcmode="lin" valueType="num">
                                      <p:cBhvr additive="base">
                                        <p:cTn id="8" dur="500" fill="hold"/>
                                        <p:tgtEl>
                                          <p:spTgt spid="60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26" presetClass="entr" presetSubtype="0" fill="hold" nodeType="click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wipe(down)">
                                      <p:cBhvr>
                                        <p:cTn id="30" dur="580">
                                          <p:stCondLst>
                                            <p:cond delay="0"/>
                                          </p:stCondLst>
                                        </p:cTn>
                                        <p:tgtEl>
                                          <p:spTgt spid="3">
                                            <p:txEl>
                                              <p:pRg st="4" end="4"/>
                                            </p:txEl>
                                          </p:spTgt>
                                        </p:tgtEl>
                                      </p:cBhvr>
                                    </p:animEffect>
                                    <p:anim calcmode="lin" valueType="num">
                                      <p:cBhvr>
                                        <p:cTn id="31"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32"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33"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34"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35"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36" dur="26">
                                          <p:stCondLst>
                                            <p:cond delay="650"/>
                                          </p:stCondLst>
                                        </p:cTn>
                                        <p:tgtEl>
                                          <p:spTgt spid="3">
                                            <p:txEl>
                                              <p:pRg st="4" end="4"/>
                                            </p:txEl>
                                          </p:spTgt>
                                        </p:tgtEl>
                                      </p:cBhvr>
                                      <p:to x="100000" y="60000"/>
                                    </p:animScale>
                                    <p:animScale>
                                      <p:cBhvr>
                                        <p:cTn id="37" dur="166" decel="50000">
                                          <p:stCondLst>
                                            <p:cond delay="676"/>
                                          </p:stCondLst>
                                        </p:cTn>
                                        <p:tgtEl>
                                          <p:spTgt spid="3">
                                            <p:txEl>
                                              <p:pRg st="4" end="4"/>
                                            </p:txEl>
                                          </p:spTgt>
                                        </p:tgtEl>
                                      </p:cBhvr>
                                      <p:to x="100000" y="100000"/>
                                    </p:animScale>
                                    <p:animScale>
                                      <p:cBhvr>
                                        <p:cTn id="38" dur="26">
                                          <p:stCondLst>
                                            <p:cond delay="1312"/>
                                          </p:stCondLst>
                                        </p:cTn>
                                        <p:tgtEl>
                                          <p:spTgt spid="3">
                                            <p:txEl>
                                              <p:pRg st="4" end="4"/>
                                            </p:txEl>
                                          </p:spTgt>
                                        </p:tgtEl>
                                      </p:cBhvr>
                                      <p:to x="100000" y="80000"/>
                                    </p:animScale>
                                    <p:animScale>
                                      <p:cBhvr>
                                        <p:cTn id="39" dur="166" decel="50000">
                                          <p:stCondLst>
                                            <p:cond delay="1338"/>
                                          </p:stCondLst>
                                        </p:cTn>
                                        <p:tgtEl>
                                          <p:spTgt spid="3">
                                            <p:txEl>
                                              <p:pRg st="4" end="4"/>
                                            </p:txEl>
                                          </p:spTgt>
                                        </p:tgtEl>
                                      </p:cBhvr>
                                      <p:to x="100000" y="100000"/>
                                    </p:animScale>
                                    <p:animScale>
                                      <p:cBhvr>
                                        <p:cTn id="40" dur="26">
                                          <p:stCondLst>
                                            <p:cond delay="1642"/>
                                          </p:stCondLst>
                                        </p:cTn>
                                        <p:tgtEl>
                                          <p:spTgt spid="3">
                                            <p:txEl>
                                              <p:pRg st="4" end="4"/>
                                            </p:txEl>
                                          </p:spTgt>
                                        </p:tgtEl>
                                      </p:cBhvr>
                                      <p:to x="100000" y="90000"/>
                                    </p:animScale>
                                    <p:animScale>
                                      <p:cBhvr>
                                        <p:cTn id="41" dur="166" decel="50000">
                                          <p:stCondLst>
                                            <p:cond delay="1668"/>
                                          </p:stCondLst>
                                        </p:cTn>
                                        <p:tgtEl>
                                          <p:spTgt spid="3">
                                            <p:txEl>
                                              <p:pRg st="4" end="4"/>
                                            </p:txEl>
                                          </p:spTgt>
                                        </p:tgtEl>
                                      </p:cBhvr>
                                      <p:to x="100000" y="100000"/>
                                    </p:animScale>
                                    <p:animScale>
                                      <p:cBhvr>
                                        <p:cTn id="42" dur="26">
                                          <p:stCondLst>
                                            <p:cond delay="1808"/>
                                          </p:stCondLst>
                                        </p:cTn>
                                        <p:tgtEl>
                                          <p:spTgt spid="3">
                                            <p:txEl>
                                              <p:pRg st="4" end="4"/>
                                            </p:txEl>
                                          </p:spTgt>
                                        </p:tgtEl>
                                      </p:cBhvr>
                                      <p:to x="100000" y="95000"/>
                                    </p:animScale>
                                    <p:animScale>
                                      <p:cBhvr>
                                        <p:cTn id="43" dur="166" decel="50000">
                                          <p:stCondLst>
                                            <p:cond delay="1834"/>
                                          </p:stCondLst>
                                        </p:cTn>
                                        <p:tgtEl>
                                          <p:spTgt spid="3">
                                            <p:txEl>
                                              <p:pRg st="4" end="4"/>
                                            </p:txEl>
                                          </p:spTgt>
                                        </p:tgtEl>
                                      </p:cBhvr>
                                      <p:to x="100000" y="100000"/>
                                    </p:animScale>
                                  </p:childTnLst>
                                </p:cTn>
                              </p:par>
                            </p:childTnLst>
                          </p:cTn>
                        </p:par>
                      </p:childTnLst>
                    </p:cTn>
                  </p:par>
                  <p:par>
                    <p:cTn id="44" fill="hold">
                      <p:stCondLst>
                        <p:cond delay="indefinite"/>
                      </p:stCondLst>
                      <p:childTnLst>
                        <p:par>
                          <p:cTn id="45" fill="hold">
                            <p:stCondLst>
                              <p:cond delay="0"/>
                            </p:stCondLst>
                            <p:childTnLst>
                              <p:par>
                                <p:cTn id="46" presetID="21" presetClass="entr" presetSubtype="1" fill="hold" nodeType="clickEffect">
                                  <p:stCondLst>
                                    <p:cond delay="0"/>
                                  </p:stCondLst>
                                  <p:childTnLst>
                                    <p:set>
                                      <p:cBhvr>
                                        <p:cTn id="47" dur="1" fill="hold">
                                          <p:stCondLst>
                                            <p:cond delay="0"/>
                                          </p:stCondLst>
                                        </p:cTn>
                                        <p:tgtEl>
                                          <p:spTgt spid="2"/>
                                        </p:tgtEl>
                                        <p:attrNameLst>
                                          <p:attrName>style.visibility</p:attrName>
                                        </p:attrNameLst>
                                      </p:cBhvr>
                                      <p:to>
                                        <p:strVal val="visible"/>
                                      </p:to>
                                    </p:set>
                                    <p:animEffect transition="in" filter="wheel(1)">
                                      <p:cBhvr>
                                        <p:cTn id="48" dur="2000"/>
                                        <p:tgtEl>
                                          <p:spTgt spid="2"/>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nodeType="clickEffect">
                                  <p:stCondLst>
                                    <p:cond delay="0"/>
                                  </p:stCondLst>
                                  <p:childTnLst>
                                    <p:set>
                                      <p:cBhvr>
                                        <p:cTn id="52" dur="1" fill="hold">
                                          <p:stCondLst>
                                            <p:cond delay="0"/>
                                          </p:stCondLst>
                                        </p:cTn>
                                        <p:tgtEl>
                                          <p:spTgt spid="3">
                                            <p:txEl>
                                              <p:pRg st="6" end="6"/>
                                            </p:txEl>
                                          </p:spTgt>
                                        </p:tgtEl>
                                        <p:attrNameLst>
                                          <p:attrName>style.visibility</p:attrName>
                                        </p:attrNameLst>
                                      </p:cBhvr>
                                      <p:to>
                                        <p:strVal val="visible"/>
                                      </p:to>
                                    </p:set>
                                    <p:animEffect transition="in" filter="barn(inVertical)">
                                      <p:cBhvr>
                                        <p:cTn id="53"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5"/>
          <p:cNvSpPr txBox="1">
            <a:spLocks noGrp="1"/>
          </p:cNvSpPr>
          <p:nvPr>
            <p:ph type="title"/>
          </p:nvPr>
        </p:nvSpPr>
        <p:spPr>
          <a:xfrm>
            <a:off x="1214090" y="-63846"/>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1" dirty="0"/>
              <a:t>USE OF ABSTRACTION</a:t>
            </a:r>
            <a:endParaRPr sz="3200" b="1" dirty="0"/>
          </a:p>
        </p:txBody>
      </p:sp>
      <p:sp>
        <p:nvSpPr>
          <p:cNvPr id="348" name="Google Shape;348;p25"/>
          <p:cNvSpPr txBox="1">
            <a:spLocks noGrp="1"/>
          </p:cNvSpPr>
          <p:nvPr>
            <p:ph type="body" idx="1"/>
          </p:nvPr>
        </p:nvSpPr>
        <p:spPr>
          <a:xfrm>
            <a:off x="1214090" y="457050"/>
            <a:ext cx="7038900" cy="2228202"/>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Font typeface="Wingdings" panose="05000000000000000000" pitchFamily="2" charset="2"/>
              <a:buChar char="q"/>
            </a:pPr>
            <a:r>
              <a:rPr lang="en-GB" dirty="0">
                <a:solidFill>
                  <a:srgbClr val="FFFFFF"/>
                </a:solidFill>
              </a:rPr>
              <a:t>Abstraction is a really important concept of Object Oriented Programming Language.</a:t>
            </a:r>
          </a:p>
          <a:p>
            <a:pPr marL="285750" lvl="0" indent="-285750">
              <a:spcAft>
                <a:spcPts val="1600"/>
              </a:spcAft>
              <a:buFont typeface="Wingdings" panose="05000000000000000000" pitchFamily="2" charset="2"/>
              <a:buChar char="q"/>
            </a:pPr>
            <a:r>
              <a:rPr lang="en-US" dirty="0"/>
              <a:t>Abstraction means displaying only essential information and hiding the details. Data abstraction refers to providing only essential information about the data to the outside world, hiding the background details or implementation. It is implemented in classes using access specifiers </a:t>
            </a:r>
            <a:r>
              <a:rPr lang="en-US" b="1" dirty="0"/>
              <a:t>public </a:t>
            </a:r>
            <a:r>
              <a:rPr lang="en-US" dirty="0"/>
              <a:t>and </a:t>
            </a:r>
            <a:r>
              <a:rPr lang="en-US" b="1" dirty="0"/>
              <a:t>private.</a:t>
            </a:r>
            <a:endParaRPr lang="en-US" b="1" i="0" dirty="0">
              <a:effectLst/>
              <a:latin typeface="Lato" panose="020B0604020202020204" charset="0"/>
            </a:endParaRPr>
          </a:p>
          <a:p>
            <a:pPr marL="285750" lvl="0" indent="-285750" algn="l" rtl="0">
              <a:spcBef>
                <a:spcPts val="0"/>
              </a:spcBef>
              <a:spcAft>
                <a:spcPts val="1600"/>
              </a:spcAft>
              <a:buFont typeface="Wingdings" panose="05000000000000000000" pitchFamily="2" charset="2"/>
              <a:buChar char="q"/>
            </a:pPr>
            <a:r>
              <a:rPr lang="en-US" dirty="0">
                <a:latin typeface="Lato" panose="020B0604020202020204" charset="0"/>
              </a:rPr>
              <a:t>Here in our project we have kept all the member variables and member functions in access specifiers private and public respectively inside our class Game And Hangman and kept all of the data together.</a:t>
            </a:r>
            <a:endParaRPr dirty="0">
              <a:latin typeface="Lato" panose="020B0604020202020204" charset="0"/>
            </a:endParaRPr>
          </a:p>
        </p:txBody>
      </p:sp>
      <p:pic>
        <p:nvPicPr>
          <p:cNvPr id="2" name="Picture 1">
            <a:extLst>
              <a:ext uri="{FF2B5EF4-FFF2-40B4-BE49-F238E27FC236}">
                <a16:creationId xmlns:a16="http://schemas.microsoft.com/office/drawing/2014/main" id="{79F2043B-960B-4027-9215-98913ABB442D}"/>
              </a:ext>
            </a:extLst>
          </p:cNvPr>
          <p:cNvPicPr>
            <a:picLocks noChangeAspect="1"/>
          </p:cNvPicPr>
          <p:nvPr/>
        </p:nvPicPr>
        <p:blipFill>
          <a:blip r:embed="rId3"/>
          <a:stretch>
            <a:fillRect/>
          </a:stretch>
        </p:blipFill>
        <p:spPr>
          <a:xfrm>
            <a:off x="3790841" y="2827934"/>
            <a:ext cx="1885398" cy="2120809"/>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3" name="Picture 2">
            <a:extLst>
              <a:ext uri="{FF2B5EF4-FFF2-40B4-BE49-F238E27FC236}">
                <a16:creationId xmlns:a16="http://schemas.microsoft.com/office/drawing/2014/main" id="{1A25581F-4BAE-4BC4-B85D-7C7AD5E13F88}"/>
              </a:ext>
            </a:extLst>
          </p:cNvPr>
          <p:cNvPicPr>
            <a:picLocks noChangeAspect="1"/>
          </p:cNvPicPr>
          <p:nvPr/>
        </p:nvPicPr>
        <p:blipFill>
          <a:blip r:embed="rId4"/>
          <a:stretch>
            <a:fillRect/>
          </a:stretch>
        </p:blipFill>
        <p:spPr>
          <a:xfrm>
            <a:off x="682001" y="2827935"/>
            <a:ext cx="1885399" cy="2120809"/>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6" name="Picture 5">
            <a:extLst>
              <a:ext uri="{FF2B5EF4-FFF2-40B4-BE49-F238E27FC236}">
                <a16:creationId xmlns:a16="http://schemas.microsoft.com/office/drawing/2014/main" id="{F6335372-CA75-44C1-9FC5-47FD2E1C6FB7}"/>
              </a:ext>
            </a:extLst>
          </p:cNvPr>
          <p:cNvPicPr>
            <a:picLocks noChangeAspect="1"/>
          </p:cNvPicPr>
          <p:nvPr/>
        </p:nvPicPr>
        <p:blipFill>
          <a:blip r:embed="rId5"/>
          <a:stretch>
            <a:fillRect/>
          </a:stretch>
        </p:blipFill>
        <p:spPr>
          <a:xfrm>
            <a:off x="6486661" y="2827933"/>
            <a:ext cx="1885398" cy="212080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213180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47"/>
                                        </p:tgtEl>
                                        <p:attrNameLst>
                                          <p:attrName>style.visibility</p:attrName>
                                        </p:attrNameLst>
                                      </p:cBhvr>
                                      <p:to>
                                        <p:strVal val="visible"/>
                                      </p:to>
                                    </p:set>
                                    <p:animEffect transition="in" filter="fade">
                                      <p:cBhvr>
                                        <p:cTn id="7" dur="1000"/>
                                        <p:tgtEl>
                                          <p:spTgt spid="347"/>
                                        </p:tgtEl>
                                      </p:cBhvr>
                                    </p:animEffect>
                                    <p:anim calcmode="lin" valueType="num">
                                      <p:cBhvr>
                                        <p:cTn id="8" dur="1000" fill="hold"/>
                                        <p:tgtEl>
                                          <p:spTgt spid="347"/>
                                        </p:tgtEl>
                                        <p:attrNameLst>
                                          <p:attrName>ppt_x</p:attrName>
                                        </p:attrNameLst>
                                      </p:cBhvr>
                                      <p:tavLst>
                                        <p:tav tm="0">
                                          <p:val>
                                            <p:strVal val="#ppt_x"/>
                                          </p:val>
                                        </p:tav>
                                        <p:tav tm="100000">
                                          <p:val>
                                            <p:strVal val="#ppt_x"/>
                                          </p:val>
                                        </p:tav>
                                      </p:tavLst>
                                    </p:anim>
                                    <p:anim calcmode="lin" valueType="num">
                                      <p:cBhvr>
                                        <p:cTn id="9" dur="1000" fill="hold"/>
                                        <p:tgtEl>
                                          <p:spTgt spid="34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fltVal val="0"/>
                                          </p:val>
                                        </p:tav>
                                        <p:tav tm="100000">
                                          <p:val>
                                            <p:strVal val="#ppt_h"/>
                                          </p:val>
                                        </p:tav>
                                      </p:tavLst>
                                    </p:anim>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nodeType="clickEffect">
                                  <p:stCondLst>
                                    <p:cond delay="0"/>
                                  </p:stCondLst>
                                  <p:childTnLst>
                                    <p:set>
                                      <p:cBhvr>
                                        <p:cTn id="20" dur="1" fill="hold">
                                          <p:stCondLst>
                                            <p:cond delay="0"/>
                                          </p:stCondLst>
                                        </p:cTn>
                                        <p:tgtEl>
                                          <p:spTgt spid="348">
                                            <p:txEl>
                                              <p:pRg st="0" end="0"/>
                                            </p:txEl>
                                          </p:spTgt>
                                        </p:tgtEl>
                                        <p:attrNameLst>
                                          <p:attrName>style.visibility</p:attrName>
                                        </p:attrNameLst>
                                      </p:cBhvr>
                                      <p:to>
                                        <p:strVal val="visible"/>
                                      </p:to>
                                    </p:set>
                                    <p:animEffect transition="in" filter="wipe(down)">
                                      <p:cBhvr>
                                        <p:cTn id="21" dur="500"/>
                                        <p:tgtEl>
                                          <p:spTgt spid="348">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6" presetClass="entr" presetSubtype="0" fill="hold"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down)">
                                      <p:cBhvr>
                                        <p:cTn id="26" dur="580">
                                          <p:stCondLst>
                                            <p:cond delay="0"/>
                                          </p:stCondLst>
                                        </p:cTn>
                                        <p:tgtEl>
                                          <p:spTgt spid="3"/>
                                        </p:tgtEl>
                                      </p:cBhvr>
                                    </p:animEffect>
                                    <p:anim calcmode="lin" valueType="num">
                                      <p:cBhvr>
                                        <p:cTn id="27"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32" dur="26">
                                          <p:stCondLst>
                                            <p:cond delay="650"/>
                                          </p:stCondLst>
                                        </p:cTn>
                                        <p:tgtEl>
                                          <p:spTgt spid="3"/>
                                        </p:tgtEl>
                                      </p:cBhvr>
                                      <p:to x="100000" y="60000"/>
                                    </p:animScale>
                                    <p:animScale>
                                      <p:cBhvr>
                                        <p:cTn id="33" dur="166" decel="50000">
                                          <p:stCondLst>
                                            <p:cond delay="676"/>
                                          </p:stCondLst>
                                        </p:cTn>
                                        <p:tgtEl>
                                          <p:spTgt spid="3"/>
                                        </p:tgtEl>
                                      </p:cBhvr>
                                      <p:to x="100000" y="100000"/>
                                    </p:animScale>
                                    <p:animScale>
                                      <p:cBhvr>
                                        <p:cTn id="34" dur="26">
                                          <p:stCondLst>
                                            <p:cond delay="1312"/>
                                          </p:stCondLst>
                                        </p:cTn>
                                        <p:tgtEl>
                                          <p:spTgt spid="3"/>
                                        </p:tgtEl>
                                      </p:cBhvr>
                                      <p:to x="100000" y="80000"/>
                                    </p:animScale>
                                    <p:animScale>
                                      <p:cBhvr>
                                        <p:cTn id="35" dur="166" decel="50000">
                                          <p:stCondLst>
                                            <p:cond delay="1338"/>
                                          </p:stCondLst>
                                        </p:cTn>
                                        <p:tgtEl>
                                          <p:spTgt spid="3"/>
                                        </p:tgtEl>
                                      </p:cBhvr>
                                      <p:to x="100000" y="100000"/>
                                    </p:animScale>
                                    <p:animScale>
                                      <p:cBhvr>
                                        <p:cTn id="36" dur="26">
                                          <p:stCondLst>
                                            <p:cond delay="1642"/>
                                          </p:stCondLst>
                                        </p:cTn>
                                        <p:tgtEl>
                                          <p:spTgt spid="3"/>
                                        </p:tgtEl>
                                      </p:cBhvr>
                                      <p:to x="100000" y="90000"/>
                                    </p:animScale>
                                    <p:animScale>
                                      <p:cBhvr>
                                        <p:cTn id="37" dur="166" decel="50000">
                                          <p:stCondLst>
                                            <p:cond delay="1668"/>
                                          </p:stCondLst>
                                        </p:cTn>
                                        <p:tgtEl>
                                          <p:spTgt spid="3"/>
                                        </p:tgtEl>
                                      </p:cBhvr>
                                      <p:to x="100000" y="100000"/>
                                    </p:animScale>
                                    <p:animScale>
                                      <p:cBhvr>
                                        <p:cTn id="38" dur="26">
                                          <p:stCondLst>
                                            <p:cond delay="1808"/>
                                          </p:stCondLst>
                                        </p:cTn>
                                        <p:tgtEl>
                                          <p:spTgt spid="3"/>
                                        </p:tgtEl>
                                      </p:cBhvr>
                                      <p:to x="100000" y="95000"/>
                                    </p:animScale>
                                    <p:animScale>
                                      <p:cBhvr>
                                        <p:cTn id="39" dur="166" decel="50000">
                                          <p:stCondLst>
                                            <p:cond delay="1834"/>
                                          </p:stCondLst>
                                        </p:cTn>
                                        <p:tgtEl>
                                          <p:spTgt spid="3"/>
                                        </p:tgtEl>
                                      </p:cBhvr>
                                      <p:to x="100000" y="100000"/>
                                    </p:animScale>
                                  </p:childTnLst>
                                </p:cTn>
                              </p:par>
                            </p:childTnLst>
                          </p:cTn>
                        </p:par>
                      </p:childTnLst>
                    </p:cTn>
                  </p:par>
                  <p:par>
                    <p:cTn id="40" fill="hold">
                      <p:stCondLst>
                        <p:cond delay="indefinite"/>
                      </p:stCondLst>
                      <p:childTnLst>
                        <p:par>
                          <p:cTn id="41" fill="hold">
                            <p:stCondLst>
                              <p:cond delay="0"/>
                            </p:stCondLst>
                            <p:childTnLst>
                              <p:par>
                                <p:cTn id="42" presetID="16" presetClass="entr" presetSubtype="21" fill="hold" nodeType="clickEffect">
                                  <p:stCondLst>
                                    <p:cond delay="0"/>
                                  </p:stCondLst>
                                  <p:childTnLst>
                                    <p:set>
                                      <p:cBhvr>
                                        <p:cTn id="43" dur="1" fill="hold">
                                          <p:stCondLst>
                                            <p:cond delay="0"/>
                                          </p:stCondLst>
                                        </p:cTn>
                                        <p:tgtEl>
                                          <p:spTgt spid="348">
                                            <p:txEl>
                                              <p:pRg st="1" end="1"/>
                                            </p:txEl>
                                          </p:spTgt>
                                        </p:tgtEl>
                                        <p:attrNameLst>
                                          <p:attrName>style.visibility</p:attrName>
                                        </p:attrNameLst>
                                      </p:cBhvr>
                                      <p:to>
                                        <p:strVal val="visible"/>
                                      </p:to>
                                    </p:set>
                                    <p:animEffect transition="in" filter="barn(inVertical)">
                                      <p:cBhvr>
                                        <p:cTn id="44" dur="500"/>
                                        <p:tgtEl>
                                          <p:spTgt spid="348">
                                            <p:txEl>
                                              <p:pRg st="1" end="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31" presetClass="entr" presetSubtype="0" fill="hold" nodeType="click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p:cTn id="49" dur="1000" fill="hold"/>
                                        <p:tgtEl>
                                          <p:spTgt spid="6"/>
                                        </p:tgtEl>
                                        <p:attrNameLst>
                                          <p:attrName>ppt_w</p:attrName>
                                        </p:attrNameLst>
                                      </p:cBhvr>
                                      <p:tavLst>
                                        <p:tav tm="0">
                                          <p:val>
                                            <p:fltVal val="0"/>
                                          </p:val>
                                        </p:tav>
                                        <p:tav tm="100000">
                                          <p:val>
                                            <p:strVal val="#ppt_w"/>
                                          </p:val>
                                        </p:tav>
                                      </p:tavLst>
                                    </p:anim>
                                    <p:anim calcmode="lin" valueType="num">
                                      <p:cBhvr>
                                        <p:cTn id="50" dur="1000" fill="hold"/>
                                        <p:tgtEl>
                                          <p:spTgt spid="6"/>
                                        </p:tgtEl>
                                        <p:attrNameLst>
                                          <p:attrName>ppt_h</p:attrName>
                                        </p:attrNameLst>
                                      </p:cBhvr>
                                      <p:tavLst>
                                        <p:tav tm="0">
                                          <p:val>
                                            <p:fltVal val="0"/>
                                          </p:val>
                                        </p:tav>
                                        <p:tav tm="100000">
                                          <p:val>
                                            <p:strVal val="#ppt_h"/>
                                          </p:val>
                                        </p:tav>
                                      </p:tavLst>
                                    </p:anim>
                                    <p:anim calcmode="lin" valueType="num">
                                      <p:cBhvr>
                                        <p:cTn id="51" dur="1000" fill="hold"/>
                                        <p:tgtEl>
                                          <p:spTgt spid="6"/>
                                        </p:tgtEl>
                                        <p:attrNameLst>
                                          <p:attrName>style.rotation</p:attrName>
                                        </p:attrNameLst>
                                      </p:cBhvr>
                                      <p:tavLst>
                                        <p:tav tm="0">
                                          <p:val>
                                            <p:fltVal val="90"/>
                                          </p:val>
                                        </p:tav>
                                        <p:tav tm="100000">
                                          <p:val>
                                            <p:fltVal val="0"/>
                                          </p:val>
                                        </p:tav>
                                      </p:tavLst>
                                    </p:anim>
                                    <p:animEffect transition="in" filter="fade">
                                      <p:cBhvr>
                                        <p:cTn id="52" dur="1000"/>
                                        <p:tgtEl>
                                          <p:spTgt spid="6"/>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48">
                                            <p:txEl>
                                              <p:pRg st="2" end="2"/>
                                            </p:txEl>
                                          </p:spTgt>
                                        </p:tgtEl>
                                        <p:attrNameLst>
                                          <p:attrName>style.visibility</p:attrName>
                                        </p:attrNameLst>
                                      </p:cBhvr>
                                      <p:to>
                                        <p:strVal val="visible"/>
                                      </p:to>
                                    </p:set>
                                    <p:animEffect transition="in" filter="fade">
                                      <p:cBhvr>
                                        <p:cTn id="57" dur="500"/>
                                        <p:tgtEl>
                                          <p:spTgt spid="34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1" dirty="0"/>
              <a:t>REFERENCES</a:t>
            </a:r>
            <a:endParaRPr sz="3200" b="1" dirty="0"/>
          </a:p>
        </p:txBody>
      </p:sp>
      <p:sp>
        <p:nvSpPr>
          <p:cNvPr id="249" name="Google Shape;249;p19"/>
          <p:cNvSpPr txBox="1">
            <a:spLocks noGrp="1"/>
          </p:cNvSpPr>
          <p:nvPr>
            <p:ph type="body" idx="1"/>
          </p:nvPr>
        </p:nvSpPr>
        <p:spPr>
          <a:xfrm>
            <a:off x="1132608" y="1506511"/>
            <a:ext cx="7038900" cy="3964898"/>
          </a:xfrm>
          <a:prstGeom prst="rect">
            <a:avLst/>
          </a:prstGeom>
        </p:spPr>
        <p:txBody>
          <a:bodyPr spcFirstLastPara="1" wrap="square" lIns="91425" tIns="91425" rIns="91425" bIns="91425" anchor="t" anchorCtr="0">
            <a:noAutofit/>
          </a:bodyPr>
          <a:lstStyle/>
          <a:p>
            <a:pPr marL="285750" lvl="0" indent="-285750">
              <a:buFont typeface="Wingdings" panose="05000000000000000000" pitchFamily="2" charset="2"/>
              <a:buChar char="q"/>
            </a:pPr>
            <a:r>
              <a:rPr lang="en-GB" dirty="0">
                <a:solidFill>
                  <a:srgbClr val="00B0F0"/>
                </a:solidFill>
                <a:hlinkClick r:id="rId3">
                  <a:extLst>
                    <a:ext uri="{A12FA001-AC4F-418D-AE19-62706E023703}">
                      <ahyp:hlinkClr xmlns:ahyp="http://schemas.microsoft.com/office/drawing/2018/hyperlinkcolor" val="tx"/>
                    </a:ext>
                  </a:extLst>
                </a:hlinkClick>
              </a:rPr>
              <a:t>https://www.sfml-dev.org/</a:t>
            </a:r>
            <a:endParaRPr lang="en-GB" dirty="0">
              <a:solidFill>
                <a:srgbClr val="00B0F0"/>
              </a:solidFill>
            </a:endParaRPr>
          </a:p>
          <a:p>
            <a:pPr marL="285750" lvl="0" indent="-285750">
              <a:buFont typeface="Wingdings" panose="05000000000000000000" pitchFamily="2" charset="2"/>
              <a:buChar char="q"/>
            </a:pPr>
            <a:endParaRPr lang="en-GB" dirty="0">
              <a:solidFill>
                <a:srgbClr val="00B0F0"/>
              </a:solidFill>
            </a:endParaRPr>
          </a:p>
          <a:p>
            <a:pPr marL="285750" lvl="0" indent="-285750">
              <a:buFont typeface="Wingdings" panose="05000000000000000000" pitchFamily="2" charset="2"/>
              <a:buChar char="q"/>
            </a:pPr>
            <a:r>
              <a:rPr lang="en-GB" dirty="0">
                <a:solidFill>
                  <a:srgbClr val="00B0F0"/>
                </a:solidFill>
              </a:rPr>
              <a:t>https://www.iup.edu/teachingexcellence/reflective-practice/past-events/2008-09/sample-games-to-be-used-in-the-classroom/instructions-for-playing-hangman/</a:t>
            </a:r>
          </a:p>
          <a:p>
            <a:pPr marL="0" lvl="0" indent="0" algn="l" rtl="0">
              <a:spcBef>
                <a:spcPts val="0"/>
              </a:spcBef>
              <a:spcAft>
                <a:spcPts val="0"/>
              </a:spcAft>
              <a:buNone/>
            </a:pPr>
            <a:endParaRPr lang="en-GB" dirty="0"/>
          </a:p>
          <a:p>
            <a:pPr marL="285750" lvl="0" indent="-285750">
              <a:buFont typeface="Wingdings" panose="05000000000000000000" pitchFamily="2" charset="2"/>
              <a:buChar char="q"/>
            </a:pPr>
            <a:r>
              <a:rPr lang="en-GB" dirty="0">
                <a:solidFill>
                  <a:srgbClr val="00B0F0"/>
                </a:solidFill>
              </a:rPr>
              <a:t>https://en.wikipedia.org/wiki/Hangman_(game)</a:t>
            </a:r>
          </a:p>
          <a:p>
            <a:pPr marL="285750" lvl="0" indent="-285750">
              <a:spcBef>
                <a:spcPts val="1600"/>
              </a:spcBef>
              <a:buFont typeface="Wingdings" panose="05000000000000000000" pitchFamily="2" charset="2"/>
              <a:buChar char="q"/>
            </a:pPr>
            <a:r>
              <a:rPr lang="en-GB" dirty="0">
                <a:solidFill>
                  <a:srgbClr val="00B0F0"/>
                </a:solidFill>
              </a:rPr>
              <a:t>https://www.geeksforgeeks.org/c-plus-plus/</a:t>
            </a:r>
          </a:p>
          <a:p>
            <a:pPr marL="285750" lvl="0" indent="-285750">
              <a:spcBef>
                <a:spcPts val="1600"/>
              </a:spcBef>
              <a:buFont typeface="Wingdings" panose="05000000000000000000" pitchFamily="2" charset="2"/>
              <a:buChar char="q"/>
            </a:pPr>
            <a:r>
              <a:rPr lang="en-GB" dirty="0">
                <a:solidFill>
                  <a:srgbClr val="00B0F0"/>
                </a:solidFill>
              </a:rPr>
              <a:t>https://www.tutorialspoint.com/cplusplus/cpp_object_oriented.htm</a:t>
            </a:r>
            <a:endParaRPr dirty="0">
              <a:solidFill>
                <a:srgbClr val="00B0F0"/>
              </a:solidFill>
            </a:endParaRPr>
          </a:p>
        </p:txBody>
      </p:sp>
      <p:sp>
        <p:nvSpPr>
          <p:cNvPr id="2" name="Google Shape;276;p22">
            <a:extLst>
              <a:ext uri="{FF2B5EF4-FFF2-40B4-BE49-F238E27FC236}">
                <a16:creationId xmlns:a16="http://schemas.microsoft.com/office/drawing/2014/main" id="{4AB2096C-DD02-49BA-85CB-D8356D0EEE08}"/>
              </a:ext>
            </a:extLst>
          </p:cNvPr>
          <p:cNvSpPr/>
          <p:nvPr/>
        </p:nvSpPr>
        <p:spPr>
          <a:xfrm>
            <a:off x="7037650" y="3921050"/>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extLst>
      <p:ext uri="{BB962C8B-B14F-4D97-AF65-F5344CB8AC3E}">
        <p14:creationId xmlns:p14="http://schemas.microsoft.com/office/powerpoint/2010/main" val="2243578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48"/>
                                        </p:tgtEl>
                                        <p:attrNameLst>
                                          <p:attrName>style.visibility</p:attrName>
                                        </p:attrNameLst>
                                      </p:cBhvr>
                                      <p:to>
                                        <p:strVal val="visible"/>
                                      </p:to>
                                    </p:set>
                                    <p:animEffect transition="in" filter="barn(inVertical)">
                                      <p:cBhvr>
                                        <p:cTn id="7" dur="500"/>
                                        <p:tgtEl>
                                          <p:spTgt spid="248"/>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nodeType="clickEffect">
                                  <p:stCondLst>
                                    <p:cond delay="0"/>
                                  </p:stCondLst>
                                  <p:childTnLst>
                                    <p:set>
                                      <p:cBhvr>
                                        <p:cTn id="11" dur="1" fill="hold">
                                          <p:stCondLst>
                                            <p:cond delay="0"/>
                                          </p:stCondLst>
                                        </p:cTn>
                                        <p:tgtEl>
                                          <p:spTgt spid="249">
                                            <p:txEl>
                                              <p:pRg st="0" end="0"/>
                                            </p:txEl>
                                          </p:spTgt>
                                        </p:tgtEl>
                                        <p:attrNameLst>
                                          <p:attrName>style.visibility</p:attrName>
                                        </p:attrNameLst>
                                      </p:cBhvr>
                                      <p:to>
                                        <p:strVal val="visible"/>
                                      </p:to>
                                    </p:set>
                                    <p:animEffect transition="in" filter="wipe(down)">
                                      <p:cBhvr>
                                        <p:cTn id="12" dur="580">
                                          <p:stCondLst>
                                            <p:cond delay="0"/>
                                          </p:stCondLst>
                                        </p:cTn>
                                        <p:tgtEl>
                                          <p:spTgt spid="249">
                                            <p:txEl>
                                              <p:pRg st="0" end="0"/>
                                            </p:txEl>
                                          </p:spTgt>
                                        </p:tgtEl>
                                      </p:cBhvr>
                                    </p:animEffect>
                                    <p:anim calcmode="lin" valueType="num">
                                      <p:cBhvr>
                                        <p:cTn id="13" dur="1822" tmFilter="0,0; 0.14,0.36; 0.43,0.73; 0.71,0.91; 1.0,1.0">
                                          <p:stCondLst>
                                            <p:cond delay="0"/>
                                          </p:stCondLst>
                                        </p:cTn>
                                        <p:tgtEl>
                                          <p:spTgt spid="249">
                                            <p:txEl>
                                              <p:pRg st="0" end="0"/>
                                            </p:txEl>
                                          </p:spTgt>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249">
                                            <p:txEl>
                                              <p:pRg st="0" end="0"/>
                                            </p:txEl>
                                          </p:spTgt>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249">
                                            <p:txEl>
                                              <p:pRg st="0" end="0"/>
                                            </p:txEl>
                                          </p:spTgt>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249">
                                            <p:txEl>
                                              <p:pRg st="0" end="0"/>
                                            </p:txEl>
                                          </p:spTgt>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249">
                                            <p:txEl>
                                              <p:pRg st="0" end="0"/>
                                            </p:txEl>
                                          </p:spTgt>
                                        </p:tgtEl>
                                        <p:attrNameLst>
                                          <p:attrName>ppt_y</p:attrName>
                                        </p:attrNameLst>
                                      </p:cBhvr>
                                      <p:tavLst>
                                        <p:tav tm="0" fmla="#ppt_y-sin(pi*$)/81">
                                          <p:val>
                                            <p:fltVal val="0"/>
                                          </p:val>
                                        </p:tav>
                                        <p:tav tm="100000">
                                          <p:val>
                                            <p:fltVal val="1"/>
                                          </p:val>
                                        </p:tav>
                                      </p:tavLst>
                                    </p:anim>
                                    <p:animScale>
                                      <p:cBhvr>
                                        <p:cTn id="18" dur="26">
                                          <p:stCondLst>
                                            <p:cond delay="650"/>
                                          </p:stCondLst>
                                        </p:cTn>
                                        <p:tgtEl>
                                          <p:spTgt spid="249">
                                            <p:txEl>
                                              <p:pRg st="0" end="0"/>
                                            </p:txEl>
                                          </p:spTgt>
                                        </p:tgtEl>
                                      </p:cBhvr>
                                      <p:to x="100000" y="60000"/>
                                    </p:animScale>
                                    <p:animScale>
                                      <p:cBhvr>
                                        <p:cTn id="19" dur="166" decel="50000">
                                          <p:stCondLst>
                                            <p:cond delay="676"/>
                                          </p:stCondLst>
                                        </p:cTn>
                                        <p:tgtEl>
                                          <p:spTgt spid="249">
                                            <p:txEl>
                                              <p:pRg st="0" end="0"/>
                                            </p:txEl>
                                          </p:spTgt>
                                        </p:tgtEl>
                                      </p:cBhvr>
                                      <p:to x="100000" y="100000"/>
                                    </p:animScale>
                                    <p:animScale>
                                      <p:cBhvr>
                                        <p:cTn id="20" dur="26">
                                          <p:stCondLst>
                                            <p:cond delay="1312"/>
                                          </p:stCondLst>
                                        </p:cTn>
                                        <p:tgtEl>
                                          <p:spTgt spid="249">
                                            <p:txEl>
                                              <p:pRg st="0" end="0"/>
                                            </p:txEl>
                                          </p:spTgt>
                                        </p:tgtEl>
                                      </p:cBhvr>
                                      <p:to x="100000" y="80000"/>
                                    </p:animScale>
                                    <p:animScale>
                                      <p:cBhvr>
                                        <p:cTn id="21" dur="166" decel="50000">
                                          <p:stCondLst>
                                            <p:cond delay="1338"/>
                                          </p:stCondLst>
                                        </p:cTn>
                                        <p:tgtEl>
                                          <p:spTgt spid="249">
                                            <p:txEl>
                                              <p:pRg st="0" end="0"/>
                                            </p:txEl>
                                          </p:spTgt>
                                        </p:tgtEl>
                                      </p:cBhvr>
                                      <p:to x="100000" y="100000"/>
                                    </p:animScale>
                                    <p:animScale>
                                      <p:cBhvr>
                                        <p:cTn id="22" dur="26">
                                          <p:stCondLst>
                                            <p:cond delay="1642"/>
                                          </p:stCondLst>
                                        </p:cTn>
                                        <p:tgtEl>
                                          <p:spTgt spid="249">
                                            <p:txEl>
                                              <p:pRg st="0" end="0"/>
                                            </p:txEl>
                                          </p:spTgt>
                                        </p:tgtEl>
                                      </p:cBhvr>
                                      <p:to x="100000" y="90000"/>
                                    </p:animScale>
                                    <p:animScale>
                                      <p:cBhvr>
                                        <p:cTn id="23" dur="166" decel="50000">
                                          <p:stCondLst>
                                            <p:cond delay="1668"/>
                                          </p:stCondLst>
                                        </p:cTn>
                                        <p:tgtEl>
                                          <p:spTgt spid="249">
                                            <p:txEl>
                                              <p:pRg st="0" end="0"/>
                                            </p:txEl>
                                          </p:spTgt>
                                        </p:tgtEl>
                                      </p:cBhvr>
                                      <p:to x="100000" y="100000"/>
                                    </p:animScale>
                                    <p:animScale>
                                      <p:cBhvr>
                                        <p:cTn id="24" dur="26">
                                          <p:stCondLst>
                                            <p:cond delay="1808"/>
                                          </p:stCondLst>
                                        </p:cTn>
                                        <p:tgtEl>
                                          <p:spTgt spid="249">
                                            <p:txEl>
                                              <p:pRg st="0" end="0"/>
                                            </p:txEl>
                                          </p:spTgt>
                                        </p:tgtEl>
                                      </p:cBhvr>
                                      <p:to x="100000" y="95000"/>
                                    </p:animScale>
                                    <p:animScale>
                                      <p:cBhvr>
                                        <p:cTn id="25" dur="166" decel="50000">
                                          <p:stCondLst>
                                            <p:cond delay="1834"/>
                                          </p:stCondLst>
                                        </p:cTn>
                                        <p:tgtEl>
                                          <p:spTgt spid="249">
                                            <p:txEl>
                                              <p:pRg st="0" end="0"/>
                                            </p:txEl>
                                          </p:spTgt>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249">
                                            <p:txEl>
                                              <p:pRg st="2" end="2"/>
                                            </p:txEl>
                                          </p:spTgt>
                                        </p:tgtEl>
                                        <p:attrNameLst>
                                          <p:attrName>style.visibility</p:attrName>
                                        </p:attrNameLst>
                                      </p:cBhvr>
                                      <p:to>
                                        <p:strVal val="visible"/>
                                      </p:to>
                                    </p:set>
                                    <p:anim calcmode="lin" valueType="num">
                                      <p:cBhvr additive="base">
                                        <p:cTn id="30" dur="500" fill="hold"/>
                                        <p:tgtEl>
                                          <p:spTgt spid="249">
                                            <p:txEl>
                                              <p:pRg st="2" end="2"/>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24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nodeType="clickEffect">
                                  <p:stCondLst>
                                    <p:cond delay="0"/>
                                  </p:stCondLst>
                                  <p:childTnLst>
                                    <p:set>
                                      <p:cBhvr>
                                        <p:cTn id="35" dur="1" fill="hold">
                                          <p:stCondLst>
                                            <p:cond delay="0"/>
                                          </p:stCondLst>
                                        </p:cTn>
                                        <p:tgtEl>
                                          <p:spTgt spid="249">
                                            <p:txEl>
                                              <p:pRg st="4" end="4"/>
                                            </p:txEl>
                                          </p:spTgt>
                                        </p:tgtEl>
                                        <p:attrNameLst>
                                          <p:attrName>style.visibility</p:attrName>
                                        </p:attrNameLst>
                                      </p:cBhvr>
                                      <p:to>
                                        <p:strVal val="visible"/>
                                      </p:to>
                                    </p:set>
                                    <p:animEffect transition="in" filter="wheel(1)">
                                      <p:cBhvr>
                                        <p:cTn id="36" dur="2000"/>
                                        <p:tgtEl>
                                          <p:spTgt spid="249">
                                            <p:txEl>
                                              <p:pRg st="4" end="4"/>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31" presetClass="entr" presetSubtype="0" fill="hold" nodeType="clickEffect">
                                  <p:stCondLst>
                                    <p:cond delay="0"/>
                                  </p:stCondLst>
                                  <p:childTnLst>
                                    <p:set>
                                      <p:cBhvr>
                                        <p:cTn id="40" dur="1" fill="hold">
                                          <p:stCondLst>
                                            <p:cond delay="0"/>
                                          </p:stCondLst>
                                        </p:cTn>
                                        <p:tgtEl>
                                          <p:spTgt spid="249">
                                            <p:txEl>
                                              <p:pRg st="5" end="5"/>
                                            </p:txEl>
                                          </p:spTgt>
                                        </p:tgtEl>
                                        <p:attrNameLst>
                                          <p:attrName>style.visibility</p:attrName>
                                        </p:attrNameLst>
                                      </p:cBhvr>
                                      <p:to>
                                        <p:strVal val="visible"/>
                                      </p:to>
                                    </p:set>
                                    <p:anim calcmode="lin" valueType="num">
                                      <p:cBhvr>
                                        <p:cTn id="41" dur="1000" fill="hold"/>
                                        <p:tgtEl>
                                          <p:spTgt spid="249">
                                            <p:txEl>
                                              <p:pRg st="5" end="5"/>
                                            </p:txEl>
                                          </p:spTgt>
                                        </p:tgtEl>
                                        <p:attrNameLst>
                                          <p:attrName>ppt_w</p:attrName>
                                        </p:attrNameLst>
                                      </p:cBhvr>
                                      <p:tavLst>
                                        <p:tav tm="0">
                                          <p:val>
                                            <p:fltVal val="0"/>
                                          </p:val>
                                        </p:tav>
                                        <p:tav tm="100000">
                                          <p:val>
                                            <p:strVal val="#ppt_w"/>
                                          </p:val>
                                        </p:tav>
                                      </p:tavLst>
                                    </p:anim>
                                    <p:anim calcmode="lin" valueType="num">
                                      <p:cBhvr>
                                        <p:cTn id="42" dur="1000" fill="hold"/>
                                        <p:tgtEl>
                                          <p:spTgt spid="249">
                                            <p:txEl>
                                              <p:pRg st="5" end="5"/>
                                            </p:txEl>
                                          </p:spTgt>
                                        </p:tgtEl>
                                        <p:attrNameLst>
                                          <p:attrName>ppt_h</p:attrName>
                                        </p:attrNameLst>
                                      </p:cBhvr>
                                      <p:tavLst>
                                        <p:tav tm="0">
                                          <p:val>
                                            <p:fltVal val="0"/>
                                          </p:val>
                                        </p:tav>
                                        <p:tav tm="100000">
                                          <p:val>
                                            <p:strVal val="#ppt_h"/>
                                          </p:val>
                                        </p:tav>
                                      </p:tavLst>
                                    </p:anim>
                                    <p:anim calcmode="lin" valueType="num">
                                      <p:cBhvr>
                                        <p:cTn id="43" dur="1000" fill="hold"/>
                                        <p:tgtEl>
                                          <p:spTgt spid="249">
                                            <p:txEl>
                                              <p:pRg st="5" end="5"/>
                                            </p:txEl>
                                          </p:spTgt>
                                        </p:tgtEl>
                                        <p:attrNameLst>
                                          <p:attrName>style.rotation</p:attrName>
                                        </p:attrNameLst>
                                      </p:cBhvr>
                                      <p:tavLst>
                                        <p:tav tm="0">
                                          <p:val>
                                            <p:fltVal val="90"/>
                                          </p:val>
                                        </p:tav>
                                        <p:tav tm="100000">
                                          <p:val>
                                            <p:fltVal val="0"/>
                                          </p:val>
                                        </p:tav>
                                      </p:tavLst>
                                    </p:anim>
                                    <p:animEffect transition="in" filter="fade">
                                      <p:cBhvr>
                                        <p:cTn id="44" dur="1000"/>
                                        <p:tgtEl>
                                          <p:spTgt spid="249">
                                            <p:txEl>
                                              <p:pRg st="5" end="5"/>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nodeType="clickEffect">
                                  <p:stCondLst>
                                    <p:cond delay="0"/>
                                  </p:stCondLst>
                                  <p:childTnLst>
                                    <p:set>
                                      <p:cBhvr>
                                        <p:cTn id="48" dur="1" fill="hold">
                                          <p:stCondLst>
                                            <p:cond delay="0"/>
                                          </p:stCondLst>
                                        </p:cTn>
                                        <p:tgtEl>
                                          <p:spTgt spid="249">
                                            <p:txEl>
                                              <p:pRg st="6" end="6"/>
                                            </p:txEl>
                                          </p:spTgt>
                                        </p:tgtEl>
                                        <p:attrNameLst>
                                          <p:attrName>style.visibility</p:attrName>
                                        </p:attrNameLst>
                                      </p:cBhvr>
                                      <p:to>
                                        <p:strVal val="visible"/>
                                      </p:to>
                                    </p:set>
                                    <p:animEffect transition="in" filter="randombar(horizontal)">
                                      <p:cBhvr>
                                        <p:cTn id="49" dur="500"/>
                                        <p:tgtEl>
                                          <p:spTgt spid="24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2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4000" b="1" i="1" dirty="0">
                <a:solidFill>
                  <a:srgbClr val="00B0F0"/>
                </a:solidFill>
              </a:rPr>
              <a:t>THANK YOU</a:t>
            </a:r>
            <a:br>
              <a:rPr lang="en-GB" dirty="0"/>
            </a:br>
            <a:br>
              <a:rPr lang="en-GB" dirty="0"/>
            </a:br>
            <a:br>
              <a:rPr lang="en-GB" dirty="0"/>
            </a:br>
            <a:br>
              <a:rPr lang="en-GB" dirty="0"/>
            </a:br>
            <a:endParaRPr sz="4000" b="1" i="1" u="sng" dirty="0">
              <a:solidFill>
                <a:srgbClr val="00B0F0"/>
              </a:solidFill>
            </a:endParaRPr>
          </a:p>
        </p:txBody>
      </p:sp>
      <p:sp>
        <p:nvSpPr>
          <p:cNvPr id="2" name="Text Placeholder 1">
            <a:extLst>
              <a:ext uri="{FF2B5EF4-FFF2-40B4-BE49-F238E27FC236}">
                <a16:creationId xmlns:a16="http://schemas.microsoft.com/office/drawing/2014/main" id="{967D74B5-F0DF-4BA9-983A-03337EAE78AD}"/>
              </a:ext>
            </a:extLst>
          </p:cNvPr>
          <p:cNvSpPr>
            <a:spLocks noGrp="1"/>
          </p:cNvSpPr>
          <p:nvPr>
            <p:ph type="body" idx="1"/>
          </p:nvPr>
        </p:nvSpPr>
        <p:spPr>
          <a:xfrm>
            <a:off x="1297500" y="1236689"/>
            <a:ext cx="7038900" cy="3242061"/>
          </a:xfrm>
        </p:spPr>
        <p:txBody>
          <a:bodyPr/>
          <a:lstStyle/>
          <a:p>
            <a:pPr marL="146050" indent="0" algn="ctr">
              <a:buNone/>
            </a:pPr>
            <a:r>
              <a:rPr lang="en-GB" sz="2400" dirty="0">
                <a:latin typeface="Montserrat" panose="020B0604020202020204" charset="0"/>
              </a:rPr>
              <a:t>LET’S PLAY THE GAME</a:t>
            </a:r>
            <a:endParaRPr lang="en-IN" sz="2400" dirty="0">
              <a:latin typeface="Montserrat" panose="020B0604020202020204" charset="0"/>
            </a:endParaRPr>
          </a:p>
        </p:txBody>
      </p:sp>
      <p:sp>
        <p:nvSpPr>
          <p:cNvPr id="255" name="Google Shape;255;p20"/>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dirty="0">
              <a:solidFill>
                <a:srgbClr val="FFFFFF"/>
              </a:solidFill>
            </a:endParaRPr>
          </a:p>
        </p:txBody>
      </p:sp>
      <p:sp>
        <p:nvSpPr>
          <p:cNvPr id="257" name="Google Shape;257;p20"/>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rgbClr val="FFFFFF"/>
              </a:solidFill>
            </a:endParaRPr>
          </a:p>
          <a:p>
            <a:pPr marL="0" lvl="0" indent="0" algn="l" rtl="0">
              <a:spcBef>
                <a:spcPts val="0"/>
              </a:spcBef>
              <a:spcAft>
                <a:spcPts val="0"/>
              </a:spcAft>
              <a:buNone/>
            </a:pPr>
            <a:endParaRPr sz="1300" dirty="0">
              <a:solidFill>
                <a:srgbClr val="FFFFFF"/>
              </a:solidFill>
            </a:endParaRPr>
          </a:p>
        </p:txBody>
      </p:sp>
      <p:pic>
        <p:nvPicPr>
          <p:cNvPr id="1030" name="Picture 6" descr="Amazon.com: Hangman Game: Appstore for Android">
            <a:extLst>
              <a:ext uri="{FF2B5EF4-FFF2-40B4-BE49-F238E27FC236}">
                <a16:creationId xmlns:a16="http://schemas.microsoft.com/office/drawing/2014/main" id="{0F11878D-F352-4F51-8C5F-B1A2529043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11193" y="1858779"/>
            <a:ext cx="3262191" cy="2911527"/>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a:extLst>
            <a:ext uri="{909E8E84-426E-40DD-AFC4-6F175D3DCCD1}">
              <a14:hiddenFill xmlns:a14="http://schemas.microsoft.com/office/drawing/2010/main">
                <a:solidFill>
                  <a:srgbClr val="FFFFFF"/>
                </a:solidFill>
              </a14:hiddenFill>
            </a:ext>
          </a:extLst>
        </p:spPr>
      </p:pic>
      <p:sp>
        <p:nvSpPr>
          <p:cNvPr id="4" name="Google Shape;276;p22">
            <a:extLst>
              <a:ext uri="{FF2B5EF4-FFF2-40B4-BE49-F238E27FC236}">
                <a16:creationId xmlns:a16="http://schemas.microsoft.com/office/drawing/2014/main" id="{EA38AC3E-2771-409B-B362-F2C018E22E69}"/>
              </a:ext>
            </a:extLst>
          </p:cNvPr>
          <p:cNvSpPr/>
          <p:nvPr/>
        </p:nvSpPr>
        <p:spPr>
          <a:xfrm>
            <a:off x="7037650" y="3906811"/>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54"/>
                                        </p:tgtEl>
                                        <p:attrNameLst>
                                          <p:attrName>style.visibility</p:attrName>
                                        </p:attrNameLst>
                                      </p:cBhvr>
                                      <p:to>
                                        <p:strVal val="visible"/>
                                      </p:to>
                                    </p:set>
                                    <p:animEffect transition="in" filter="wipe(down)">
                                      <p:cBhvr>
                                        <p:cTn id="7" dur="580">
                                          <p:stCondLst>
                                            <p:cond delay="0"/>
                                          </p:stCondLst>
                                        </p:cTn>
                                        <p:tgtEl>
                                          <p:spTgt spid="254"/>
                                        </p:tgtEl>
                                      </p:cBhvr>
                                    </p:animEffect>
                                    <p:anim calcmode="lin" valueType="num">
                                      <p:cBhvr>
                                        <p:cTn id="8" dur="1822" tmFilter="0,0; 0.14,0.36; 0.43,0.73; 0.71,0.91; 1.0,1.0">
                                          <p:stCondLst>
                                            <p:cond delay="0"/>
                                          </p:stCondLst>
                                        </p:cTn>
                                        <p:tgtEl>
                                          <p:spTgt spid="25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5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5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5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54"/>
                                        </p:tgtEl>
                                        <p:attrNameLst>
                                          <p:attrName>ppt_y</p:attrName>
                                        </p:attrNameLst>
                                      </p:cBhvr>
                                      <p:tavLst>
                                        <p:tav tm="0" fmla="#ppt_y-sin(pi*$)/81">
                                          <p:val>
                                            <p:fltVal val="0"/>
                                          </p:val>
                                        </p:tav>
                                        <p:tav tm="100000">
                                          <p:val>
                                            <p:fltVal val="1"/>
                                          </p:val>
                                        </p:tav>
                                      </p:tavLst>
                                    </p:anim>
                                    <p:animScale>
                                      <p:cBhvr>
                                        <p:cTn id="13" dur="26">
                                          <p:stCondLst>
                                            <p:cond delay="650"/>
                                          </p:stCondLst>
                                        </p:cTn>
                                        <p:tgtEl>
                                          <p:spTgt spid="254"/>
                                        </p:tgtEl>
                                      </p:cBhvr>
                                      <p:to x="100000" y="60000"/>
                                    </p:animScale>
                                    <p:animScale>
                                      <p:cBhvr>
                                        <p:cTn id="14" dur="166" decel="50000">
                                          <p:stCondLst>
                                            <p:cond delay="676"/>
                                          </p:stCondLst>
                                        </p:cTn>
                                        <p:tgtEl>
                                          <p:spTgt spid="254"/>
                                        </p:tgtEl>
                                      </p:cBhvr>
                                      <p:to x="100000" y="100000"/>
                                    </p:animScale>
                                    <p:animScale>
                                      <p:cBhvr>
                                        <p:cTn id="15" dur="26">
                                          <p:stCondLst>
                                            <p:cond delay="1312"/>
                                          </p:stCondLst>
                                        </p:cTn>
                                        <p:tgtEl>
                                          <p:spTgt spid="254"/>
                                        </p:tgtEl>
                                      </p:cBhvr>
                                      <p:to x="100000" y="80000"/>
                                    </p:animScale>
                                    <p:animScale>
                                      <p:cBhvr>
                                        <p:cTn id="16" dur="166" decel="50000">
                                          <p:stCondLst>
                                            <p:cond delay="1338"/>
                                          </p:stCondLst>
                                        </p:cTn>
                                        <p:tgtEl>
                                          <p:spTgt spid="254"/>
                                        </p:tgtEl>
                                      </p:cBhvr>
                                      <p:to x="100000" y="100000"/>
                                    </p:animScale>
                                    <p:animScale>
                                      <p:cBhvr>
                                        <p:cTn id="17" dur="26">
                                          <p:stCondLst>
                                            <p:cond delay="1642"/>
                                          </p:stCondLst>
                                        </p:cTn>
                                        <p:tgtEl>
                                          <p:spTgt spid="254"/>
                                        </p:tgtEl>
                                      </p:cBhvr>
                                      <p:to x="100000" y="90000"/>
                                    </p:animScale>
                                    <p:animScale>
                                      <p:cBhvr>
                                        <p:cTn id="18" dur="166" decel="50000">
                                          <p:stCondLst>
                                            <p:cond delay="1668"/>
                                          </p:stCondLst>
                                        </p:cTn>
                                        <p:tgtEl>
                                          <p:spTgt spid="254"/>
                                        </p:tgtEl>
                                      </p:cBhvr>
                                      <p:to x="100000" y="100000"/>
                                    </p:animScale>
                                    <p:animScale>
                                      <p:cBhvr>
                                        <p:cTn id="19" dur="26">
                                          <p:stCondLst>
                                            <p:cond delay="1808"/>
                                          </p:stCondLst>
                                        </p:cTn>
                                        <p:tgtEl>
                                          <p:spTgt spid="254"/>
                                        </p:tgtEl>
                                      </p:cBhvr>
                                      <p:to x="100000" y="95000"/>
                                    </p:animScale>
                                    <p:animScale>
                                      <p:cBhvr>
                                        <p:cTn id="20" dur="166" decel="50000">
                                          <p:stCondLst>
                                            <p:cond delay="1834"/>
                                          </p:stCondLst>
                                        </p:cTn>
                                        <p:tgtEl>
                                          <p:spTgt spid="25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nodeType="clickEffect">
                                  <p:stCondLst>
                                    <p:cond delay="0"/>
                                  </p:stCondLst>
                                  <p:childTnLst>
                                    <p:set>
                                      <p:cBhvr>
                                        <p:cTn id="24" dur="1" fill="hold">
                                          <p:stCondLst>
                                            <p:cond delay="0"/>
                                          </p:stCondLst>
                                        </p:cTn>
                                        <p:tgtEl>
                                          <p:spTgt spid="1030"/>
                                        </p:tgtEl>
                                        <p:attrNameLst>
                                          <p:attrName>style.visibility</p:attrName>
                                        </p:attrNameLst>
                                      </p:cBhvr>
                                      <p:to>
                                        <p:strVal val="visible"/>
                                      </p:to>
                                    </p:set>
                                    <p:anim calcmode="lin" valueType="num">
                                      <p:cBhvr>
                                        <p:cTn id="25" dur="1000" fill="hold"/>
                                        <p:tgtEl>
                                          <p:spTgt spid="1030"/>
                                        </p:tgtEl>
                                        <p:attrNameLst>
                                          <p:attrName>ppt_w</p:attrName>
                                        </p:attrNameLst>
                                      </p:cBhvr>
                                      <p:tavLst>
                                        <p:tav tm="0">
                                          <p:val>
                                            <p:fltVal val="0"/>
                                          </p:val>
                                        </p:tav>
                                        <p:tav tm="100000">
                                          <p:val>
                                            <p:strVal val="#ppt_w"/>
                                          </p:val>
                                        </p:tav>
                                      </p:tavLst>
                                    </p:anim>
                                    <p:anim calcmode="lin" valueType="num">
                                      <p:cBhvr>
                                        <p:cTn id="26" dur="1000" fill="hold"/>
                                        <p:tgtEl>
                                          <p:spTgt spid="1030"/>
                                        </p:tgtEl>
                                        <p:attrNameLst>
                                          <p:attrName>ppt_h</p:attrName>
                                        </p:attrNameLst>
                                      </p:cBhvr>
                                      <p:tavLst>
                                        <p:tav tm="0">
                                          <p:val>
                                            <p:fltVal val="0"/>
                                          </p:val>
                                        </p:tav>
                                        <p:tav tm="100000">
                                          <p:val>
                                            <p:strVal val="#ppt_h"/>
                                          </p:val>
                                        </p:tav>
                                      </p:tavLst>
                                    </p:anim>
                                    <p:anim calcmode="lin" valueType="num">
                                      <p:cBhvr>
                                        <p:cTn id="27" dur="1000" fill="hold"/>
                                        <p:tgtEl>
                                          <p:spTgt spid="1030"/>
                                        </p:tgtEl>
                                        <p:attrNameLst>
                                          <p:attrName>style.rotation</p:attrName>
                                        </p:attrNameLst>
                                      </p:cBhvr>
                                      <p:tavLst>
                                        <p:tav tm="0">
                                          <p:val>
                                            <p:fltVal val="90"/>
                                          </p:val>
                                        </p:tav>
                                        <p:tav tm="100000">
                                          <p:val>
                                            <p:fltVal val="0"/>
                                          </p:val>
                                        </p:tav>
                                      </p:tavLst>
                                    </p:anim>
                                    <p:animEffect transition="in" filter="fade">
                                      <p:cBhvr>
                                        <p:cTn id="28" dur="1000"/>
                                        <p:tgtEl>
                                          <p:spTgt spid="1030"/>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2">
                                            <p:txEl>
                                              <p:pRg st="0" end="0"/>
                                            </p:txEl>
                                          </p:spTgt>
                                        </p:tgtEl>
                                        <p:attrNameLst>
                                          <p:attrName>style.visibility</p:attrName>
                                        </p:attrNameLst>
                                      </p:cBhvr>
                                      <p:to>
                                        <p:strVal val="visible"/>
                                      </p:to>
                                    </p:set>
                                    <p:anim calcmode="lin" valueType="num">
                                      <p:cBhvr>
                                        <p:cTn id="33" dur="500" fill="hold"/>
                                        <p:tgtEl>
                                          <p:spTgt spid="2">
                                            <p:txEl>
                                              <p:pRg st="0" end="0"/>
                                            </p:txEl>
                                          </p:spTgt>
                                        </p:tgtEl>
                                        <p:attrNameLst>
                                          <p:attrName>ppt_w</p:attrName>
                                        </p:attrNameLst>
                                      </p:cBhvr>
                                      <p:tavLst>
                                        <p:tav tm="0">
                                          <p:val>
                                            <p:fltVal val="0"/>
                                          </p:val>
                                        </p:tav>
                                        <p:tav tm="100000">
                                          <p:val>
                                            <p:strVal val="#ppt_w"/>
                                          </p:val>
                                        </p:tav>
                                      </p:tavLst>
                                    </p:anim>
                                    <p:anim calcmode="lin" valueType="num">
                                      <p:cBhvr>
                                        <p:cTn id="34" dur="500" fill="hold"/>
                                        <p:tgtEl>
                                          <p:spTgt spid="2">
                                            <p:txEl>
                                              <p:pRg st="0" end="0"/>
                                            </p:txEl>
                                          </p:spTgt>
                                        </p:tgtEl>
                                        <p:attrNameLst>
                                          <p:attrName>ppt_h</p:attrName>
                                        </p:attrNameLst>
                                      </p:cBhvr>
                                      <p:tavLst>
                                        <p:tav tm="0">
                                          <p:val>
                                            <p:fltVal val="0"/>
                                          </p:val>
                                        </p:tav>
                                        <p:tav tm="100000">
                                          <p:val>
                                            <p:strVal val="#ppt_h"/>
                                          </p:val>
                                        </p:tav>
                                      </p:tavLst>
                                    </p:anim>
                                    <p:animEffect transition="in" filter="fade">
                                      <p:cBhvr>
                                        <p:cTn id="35"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 grpId="0"/>
      <p:bldP spid="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925134" y="356152"/>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1" dirty="0"/>
              <a:t>HANGMAN GAME</a:t>
            </a:r>
            <a:endParaRPr sz="3200" b="1" dirty="0"/>
          </a:p>
        </p:txBody>
      </p:sp>
      <p:sp>
        <p:nvSpPr>
          <p:cNvPr id="235" name="Google Shape;235;p18"/>
          <p:cNvSpPr txBox="1"/>
          <p:nvPr/>
        </p:nvSpPr>
        <p:spPr>
          <a:xfrm>
            <a:off x="937642" y="109292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i="1" u="sng" dirty="0">
                <a:solidFill>
                  <a:srgbClr val="FFFFFF"/>
                </a:solidFill>
                <a:uFill>
                  <a:noFill/>
                </a:uFill>
                <a:latin typeface="Times New Roman" panose="02020603050405020304" pitchFamily="18" charset="0"/>
                <a:ea typeface="Average"/>
                <a:cs typeface="Times New Roman" panose="02020603050405020304" pitchFamily="18" charset="0"/>
                <a:sym typeface="Montserrat"/>
              </a:rPr>
              <a:t>AGENDA OF THE DAY</a:t>
            </a:r>
            <a:r>
              <a:rPr lang="en-GB" sz="1800" i="1" u="sng" dirty="0">
                <a:solidFill>
                  <a:srgbClr val="FFFFFF"/>
                </a:solidFill>
                <a:uFill>
                  <a:noFill/>
                </a:uFill>
                <a:latin typeface="Montserrat"/>
                <a:ea typeface="Average"/>
                <a:cs typeface="Average"/>
                <a:sym typeface="Montserrat"/>
              </a:rPr>
              <a:t>:</a:t>
            </a:r>
            <a:endParaRPr sz="1800" i="1" u="sng" dirty="0">
              <a:solidFill>
                <a:srgbClr val="CACACA"/>
              </a:solidFill>
              <a:latin typeface="Average"/>
              <a:ea typeface="Average"/>
              <a:cs typeface="Average"/>
              <a:sym typeface="Average"/>
            </a:endParaRPr>
          </a:p>
        </p:txBody>
      </p:sp>
      <p:sp>
        <p:nvSpPr>
          <p:cNvPr id="236" name="Google Shape;236;p18"/>
          <p:cNvSpPr txBox="1"/>
          <p:nvPr/>
        </p:nvSpPr>
        <p:spPr>
          <a:xfrm>
            <a:off x="612516" y="1515984"/>
            <a:ext cx="3430261" cy="325500"/>
          </a:xfrm>
          <a:prstGeom prst="rect">
            <a:avLst/>
          </a:prstGeom>
          <a:noFill/>
          <a:ln>
            <a:noFill/>
          </a:ln>
        </p:spPr>
        <p:txBody>
          <a:bodyPr spcFirstLastPara="1" wrap="square" lIns="91425" tIns="91425" rIns="91425" bIns="91425" anchor="ctr" anchorCtr="0">
            <a:noAutofit/>
          </a:bodyPr>
          <a:lstStyle/>
          <a:p>
            <a:pPr marL="285750" indent="-285750">
              <a:buClr>
                <a:schemeClr val="bg1"/>
              </a:buClr>
              <a:buFont typeface="Wingdings" panose="05000000000000000000" pitchFamily="2" charset="2"/>
              <a:buChar char="q"/>
            </a:pPr>
            <a:r>
              <a:rPr lang="en-GB" dirty="0">
                <a:solidFill>
                  <a:srgbClr val="FFFFFF"/>
                </a:solidFill>
                <a:uFill>
                  <a:noFill/>
                </a:uFill>
                <a:latin typeface="Montserrat"/>
                <a:ea typeface="Montserrat"/>
                <a:cs typeface="Montserrat"/>
                <a:sym typeface="Montserrat"/>
              </a:rPr>
              <a:t>Description Of The Game</a:t>
            </a:r>
            <a:endParaRPr dirty="0">
              <a:solidFill>
                <a:srgbClr val="CACACA"/>
              </a:solidFill>
              <a:latin typeface="Montserrat"/>
              <a:ea typeface="Montserrat"/>
              <a:cs typeface="Montserrat"/>
              <a:sym typeface="Montserrat"/>
            </a:endParaRPr>
          </a:p>
        </p:txBody>
      </p:sp>
      <p:sp>
        <p:nvSpPr>
          <p:cNvPr id="237" name="Google Shape;237;p18"/>
          <p:cNvSpPr txBox="1"/>
          <p:nvPr/>
        </p:nvSpPr>
        <p:spPr>
          <a:xfrm>
            <a:off x="612516" y="1898682"/>
            <a:ext cx="3430262" cy="325500"/>
          </a:xfrm>
          <a:prstGeom prst="rect">
            <a:avLst/>
          </a:prstGeom>
          <a:noFill/>
          <a:ln>
            <a:noFill/>
          </a:ln>
        </p:spPr>
        <p:txBody>
          <a:bodyPr spcFirstLastPara="1" wrap="square" lIns="91425" tIns="91425" rIns="91425" bIns="91425" anchor="ctr" anchorCtr="0">
            <a:noAutofit/>
          </a:bodyPr>
          <a:lstStyle/>
          <a:p>
            <a:pPr marL="285750" indent="-285750">
              <a:buClr>
                <a:schemeClr val="bg1"/>
              </a:buClr>
              <a:buFont typeface="Wingdings" panose="05000000000000000000" pitchFamily="2" charset="2"/>
              <a:buChar char="q"/>
            </a:pPr>
            <a:r>
              <a:rPr lang="en-GB" dirty="0">
                <a:solidFill>
                  <a:srgbClr val="FFFFFF"/>
                </a:solidFill>
                <a:uFill>
                  <a:noFill/>
                </a:uFill>
                <a:latin typeface="Montserrat"/>
                <a:ea typeface="Montserrat"/>
                <a:cs typeface="Montserrat"/>
                <a:sym typeface="Montserrat"/>
              </a:rPr>
              <a:t>Rules Of The Game</a:t>
            </a:r>
            <a:endParaRPr dirty="0">
              <a:solidFill>
                <a:srgbClr val="CACACA"/>
              </a:solidFill>
              <a:latin typeface="Montserrat"/>
              <a:ea typeface="Montserrat"/>
              <a:cs typeface="Montserrat"/>
              <a:sym typeface="Montserrat"/>
            </a:endParaRPr>
          </a:p>
        </p:txBody>
      </p:sp>
      <p:sp>
        <p:nvSpPr>
          <p:cNvPr id="238" name="Google Shape;238;p18"/>
          <p:cNvSpPr txBox="1"/>
          <p:nvPr/>
        </p:nvSpPr>
        <p:spPr>
          <a:xfrm>
            <a:off x="612516" y="2277236"/>
            <a:ext cx="4405442" cy="325500"/>
          </a:xfrm>
          <a:prstGeom prst="rect">
            <a:avLst/>
          </a:prstGeom>
          <a:noFill/>
          <a:ln>
            <a:noFill/>
          </a:ln>
        </p:spPr>
        <p:txBody>
          <a:bodyPr spcFirstLastPara="1" wrap="square" lIns="91425" tIns="91425" rIns="91425" bIns="91425" anchor="ctr" anchorCtr="0">
            <a:noAutofit/>
          </a:bodyPr>
          <a:lstStyle/>
          <a:p>
            <a:pPr marL="285750" indent="-285750">
              <a:buClr>
                <a:schemeClr val="bg1"/>
              </a:buClr>
              <a:buFont typeface="Wingdings" panose="05000000000000000000" pitchFamily="2" charset="2"/>
              <a:buChar char="q"/>
            </a:pPr>
            <a:r>
              <a:rPr lang="en-GB" dirty="0">
                <a:solidFill>
                  <a:srgbClr val="FFFFFF"/>
                </a:solidFill>
                <a:uFill>
                  <a:noFill/>
                </a:uFill>
                <a:latin typeface="Montserrat"/>
                <a:ea typeface="Average"/>
                <a:cs typeface="Average"/>
                <a:sym typeface="Montserrat"/>
              </a:rPr>
              <a:t>Use Of Graphics And Sounds In The Game</a:t>
            </a:r>
            <a:endParaRPr dirty="0">
              <a:solidFill>
                <a:srgbClr val="CACACA"/>
              </a:solidFill>
              <a:latin typeface="Average"/>
              <a:ea typeface="Average"/>
              <a:cs typeface="Average"/>
              <a:sym typeface="Average"/>
            </a:endParaRPr>
          </a:p>
        </p:txBody>
      </p:sp>
      <p:sp>
        <p:nvSpPr>
          <p:cNvPr id="239" name="Google Shape;239;p18"/>
          <p:cNvSpPr txBox="1"/>
          <p:nvPr/>
        </p:nvSpPr>
        <p:spPr>
          <a:xfrm>
            <a:off x="612516" y="2626641"/>
            <a:ext cx="4551595" cy="325500"/>
          </a:xfrm>
          <a:prstGeom prst="rect">
            <a:avLst/>
          </a:prstGeom>
          <a:noFill/>
          <a:ln>
            <a:noFill/>
          </a:ln>
        </p:spPr>
        <p:txBody>
          <a:bodyPr spcFirstLastPara="1" wrap="square" lIns="91425" tIns="91425" rIns="91425" bIns="91425" anchor="ctr" anchorCtr="0">
            <a:noAutofit/>
          </a:bodyPr>
          <a:lstStyle/>
          <a:p>
            <a:pPr marL="285750" indent="-285750">
              <a:buClr>
                <a:schemeClr val="bg1"/>
              </a:buClr>
              <a:buFont typeface="Wingdings" panose="05000000000000000000" pitchFamily="2" charset="2"/>
              <a:buChar char="q"/>
            </a:pPr>
            <a:r>
              <a:rPr lang="en-US" dirty="0">
                <a:solidFill>
                  <a:schemeClr val="bg1"/>
                </a:solidFill>
                <a:latin typeface="Montserrat" panose="020B0604020202020204" charset="0"/>
                <a:ea typeface="Average"/>
                <a:cs typeface="Average"/>
                <a:sym typeface="Average"/>
              </a:rPr>
              <a:t>Use Of Classes And Objects With Functions</a:t>
            </a:r>
            <a:endParaRPr dirty="0">
              <a:solidFill>
                <a:schemeClr val="bg1"/>
              </a:solidFill>
              <a:latin typeface="Montserrat" panose="020B0604020202020204" charset="0"/>
              <a:ea typeface="Average"/>
              <a:cs typeface="Average"/>
              <a:sym typeface="Average"/>
            </a:endParaRPr>
          </a:p>
        </p:txBody>
      </p:sp>
      <p:sp>
        <p:nvSpPr>
          <p:cNvPr id="240" name="Google Shape;240;p18"/>
          <p:cNvSpPr txBox="1"/>
          <p:nvPr/>
        </p:nvSpPr>
        <p:spPr>
          <a:xfrm>
            <a:off x="612516" y="3002615"/>
            <a:ext cx="3899523" cy="325500"/>
          </a:xfrm>
          <a:prstGeom prst="rect">
            <a:avLst/>
          </a:prstGeom>
          <a:noFill/>
          <a:ln>
            <a:noFill/>
          </a:ln>
        </p:spPr>
        <p:txBody>
          <a:bodyPr spcFirstLastPara="1" wrap="square" lIns="91425" tIns="91425" rIns="91425" bIns="91425" anchor="ctr" anchorCtr="0">
            <a:noAutofit/>
          </a:bodyPr>
          <a:lstStyle/>
          <a:p>
            <a:pPr marL="285750" indent="-285750">
              <a:buClr>
                <a:schemeClr val="bg1"/>
              </a:buClr>
              <a:buFont typeface="Wingdings" panose="05000000000000000000" pitchFamily="2" charset="2"/>
              <a:buChar char="q"/>
            </a:pPr>
            <a:r>
              <a:rPr lang="en-GB" dirty="0">
                <a:solidFill>
                  <a:srgbClr val="FFFFFF"/>
                </a:solidFill>
                <a:uFill>
                  <a:noFill/>
                </a:uFill>
                <a:latin typeface="Montserrat"/>
                <a:ea typeface="Montserrat"/>
                <a:cs typeface="Montserrat"/>
                <a:sym typeface="Montserrat"/>
              </a:rPr>
              <a:t>Use Of Constructors And Destructors</a:t>
            </a:r>
            <a:endParaRPr sz="1800" dirty="0">
              <a:solidFill>
                <a:srgbClr val="CACACA"/>
              </a:solidFill>
              <a:latin typeface="Average"/>
              <a:ea typeface="Average"/>
              <a:cs typeface="Average"/>
              <a:sym typeface="Average"/>
            </a:endParaRPr>
          </a:p>
        </p:txBody>
      </p:sp>
      <p:pic>
        <p:nvPicPr>
          <p:cNvPr id="3" name="Picture 2">
            <a:extLst>
              <a:ext uri="{FF2B5EF4-FFF2-40B4-BE49-F238E27FC236}">
                <a16:creationId xmlns:a16="http://schemas.microsoft.com/office/drawing/2014/main" id="{C49EC969-2C28-444E-9E94-3BCE3E4C32A6}"/>
              </a:ext>
            </a:extLst>
          </p:cNvPr>
          <p:cNvPicPr>
            <a:picLocks noChangeAspect="1"/>
          </p:cNvPicPr>
          <p:nvPr/>
        </p:nvPicPr>
        <p:blipFill>
          <a:blip r:embed="rId3"/>
          <a:stretch>
            <a:fillRect/>
          </a:stretch>
        </p:blipFill>
        <p:spPr>
          <a:xfrm>
            <a:off x="5284035" y="476397"/>
            <a:ext cx="3430261" cy="392717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1" name="TextBox 10">
            <a:extLst>
              <a:ext uri="{FF2B5EF4-FFF2-40B4-BE49-F238E27FC236}">
                <a16:creationId xmlns:a16="http://schemas.microsoft.com/office/drawing/2014/main" id="{ABE1B63B-FAED-4472-8580-0A1D0391E740}"/>
              </a:ext>
            </a:extLst>
          </p:cNvPr>
          <p:cNvSpPr txBox="1"/>
          <p:nvPr/>
        </p:nvSpPr>
        <p:spPr>
          <a:xfrm>
            <a:off x="612516" y="3376181"/>
            <a:ext cx="4619051" cy="307777"/>
          </a:xfrm>
          <a:prstGeom prst="rect">
            <a:avLst/>
          </a:prstGeom>
          <a:noFill/>
        </p:spPr>
        <p:txBody>
          <a:bodyPr wrap="square">
            <a:spAutoFit/>
          </a:bodyPr>
          <a:lstStyle/>
          <a:p>
            <a:pPr marL="285750" indent="-285750">
              <a:buClr>
                <a:schemeClr val="bg1"/>
              </a:buClr>
              <a:buFont typeface="Wingdings" panose="05000000000000000000" pitchFamily="2" charset="2"/>
              <a:buChar char="q"/>
            </a:pPr>
            <a:r>
              <a:rPr lang="en-GB" dirty="0">
                <a:solidFill>
                  <a:srgbClr val="FFFFFF"/>
                </a:solidFill>
                <a:uFill>
                  <a:noFill/>
                </a:uFill>
                <a:latin typeface="Montserrat"/>
                <a:ea typeface="Average"/>
                <a:cs typeface="Average"/>
                <a:sym typeface="Montserrat"/>
              </a:rPr>
              <a:t>Use Of Function Overloading &amp; Polymorphism</a:t>
            </a:r>
            <a:endParaRPr lang="en-GB" dirty="0">
              <a:solidFill>
                <a:srgbClr val="CACACA"/>
              </a:solidFill>
              <a:latin typeface="Average"/>
              <a:ea typeface="Average"/>
              <a:cs typeface="Average"/>
              <a:sym typeface="Average"/>
            </a:endParaRPr>
          </a:p>
        </p:txBody>
      </p:sp>
      <p:sp>
        <p:nvSpPr>
          <p:cNvPr id="13" name="TextBox 12">
            <a:extLst>
              <a:ext uri="{FF2B5EF4-FFF2-40B4-BE49-F238E27FC236}">
                <a16:creationId xmlns:a16="http://schemas.microsoft.com/office/drawing/2014/main" id="{7103E976-412A-4E12-96CD-A224AB40F571}"/>
              </a:ext>
            </a:extLst>
          </p:cNvPr>
          <p:cNvSpPr txBox="1"/>
          <p:nvPr/>
        </p:nvSpPr>
        <p:spPr>
          <a:xfrm>
            <a:off x="612516" y="3740768"/>
            <a:ext cx="3247451" cy="307777"/>
          </a:xfrm>
          <a:prstGeom prst="rect">
            <a:avLst/>
          </a:prstGeom>
          <a:noFill/>
        </p:spPr>
        <p:txBody>
          <a:bodyPr wrap="square">
            <a:spAutoFit/>
          </a:bodyPr>
          <a:lstStyle/>
          <a:p>
            <a:pPr marL="285750" indent="-285750">
              <a:buClr>
                <a:schemeClr val="bg1"/>
              </a:buClr>
              <a:buFont typeface="Wingdings" panose="05000000000000000000" pitchFamily="2" charset="2"/>
              <a:buChar char="q"/>
            </a:pPr>
            <a:r>
              <a:rPr lang="en-GB" dirty="0">
                <a:solidFill>
                  <a:srgbClr val="FFFFFF"/>
                </a:solidFill>
                <a:uFill>
                  <a:noFill/>
                </a:uFill>
                <a:latin typeface="Montserrat"/>
                <a:ea typeface="Average"/>
                <a:cs typeface="Average"/>
                <a:sym typeface="Montserrat"/>
              </a:rPr>
              <a:t>Use Of Encapsulation</a:t>
            </a:r>
            <a:endParaRPr lang="en-GB" dirty="0">
              <a:solidFill>
                <a:srgbClr val="CACACA"/>
              </a:solidFill>
              <a:latin typeface="Average"/>
              <a:ea typeface="Average"/>
              <a:cs typeface="Average"/>
              <a:sym typeface="Average"/>
            </a:endParaRPr>
          </a:p>
        </p:txBody>
      </p:sp>
      <p:sp>
        <p:nvSpPr>
          <p:cNvPr id="15" name="TextBox 14">
            <a:extLst>
              <a:ext uri="{FF2B5EF4-FFF2-40B4-BE49-F238E27FC236}">
                <a16:creationId xmlns:a16="http://schemas.microsoft.com/office/drawing/2014/main" id="{3C528F55-E879-4A2B-8AF1-7C249F85729D}"/>
              </a:ext>
            </a:extLst>
          </p:cNvPr>
          <p:cNvSpPr txBox="1"/>
          <p:nvPr/>
        </p:nvSpPr>
        <p:spPr>
          <a:xfrm>
            <a:off x="612516" y="4099416"/>
            <a:ext cx="4259287" cy="307777"/>
          </a:xfrm>
          <a:prstGeom prst="rect">
            <a:avLst/>
          </a:prstGeom>
          <a:noFill/>
        </p:spPr>
        <p:txBody>
          <a:bodyPr wrap="square">
            <a:spAutoFit/>
          </a:bodyPr>
          <a:lstStyle/>
          <a:p>
            <a:pPr marL="285750" indent="-285750">
              <a:buClr>
                <a:schemeClr val="bg1"/>
              </a:buClr>
              <a:buFont typeface="Wingdings" panose="05000000000000000000" pitchFamily="2" charset="2"/>
              <a:buChar char="q"/>
            </a:pPr>
            <a:r>
              <a:rPr lang="en-GB" dirty="0">
                <a:solidFill>
                  <a:srgbClr val="FFFFFF"/>
                </a:solidFill>
                <a:uFill>
                  <a:noFill/>
                </a:uFill>
                <a:latin typeface="Montserrat"/>
                <a:ea typeface="Average"/>
                <a:cs typeface="Average"/>
                <a:sym typeface="Montserrat"/>
              </a:rPr>
              <a:t>Use Of Inheritance</a:t>
            </a:r>
            <a:endParaRPr lang="en-GB" dirty="0">
              <a:solidFill>
                <a:srgbClr val="CACACA"/>
              </a:solidFill>
              <a:latin typeface="Average"/>
              <a:ea typeface="Average"/>
              <a:cs typeface="Average"/>
              <a:sym typeface="Average"/>
            </a:endParaRPr>
          </a:p>
        </p:txBody>
      </p:sp>
      <p:sp>
        <p:nvSpPr>
          <p:cNvPr id="17" name="TextBox 16">
            <a:extLst>
              <a:ext uri="{FF2B5EF4-FFF2-40B4-BE49-F238E27FC236}">
                <a16:creationId xmlns:a16="http://schemas.microsoft.com/office/drawing/2014/main" id="{1D0A4455-48C1-463D-892B-AC19C5F579DA}"/>
              </a:ext>
            </a:extLst>
          </p:cNvPr>
          <p:cNvSpPr txBox="1"/>
          <p:nvPr/>
        </p:nvSpPr>
        <p:spPr>
          <a:xfrm>
            <a:off x="612516" y="4458064"/>
            <a:ext cx="5066405" cy="307777"/>
          </a:xfrm>
          <a:prstGeom prst="rect">
            <a:avLst/>
          </a:prstGeom>
          <a:noFill/>
        </p:spPr>
        <p:txBody>
          <a:bodyPr wrap="square">
            <a:spAutoFit/>
          </a:bodyPr>
          <a:lstStyle/>
          <a:p>
            <a:pPr marL="285750" indent="-285750">
              <a:buClr>
                <a:schemeClr val="bg1"/>
              </a:buClr>
              <a:buFont typeface="Wingdings" panose="05000000000000000000" pitchFamily="2" charset="2"/>
              <a:buChar char="q"/>
            </a:pPr>
            <a:r>
              <a:rPr lang="en-GB" dirty="0">
                <a:solidFill>
                  <a:srgbClr val="FFFFFF"/>
                </a:solidFill>
                <a:uFill>
                  <a:noFill/>
                </a:uFill>
                <a:latin typeface="Montserrat"/>
                <a:ea typeface="Average"/>
                <a:cs typeface="Average"/>
                <a:sym typeface="Montserrat"/>
              </a:rPr>
              <a:t>Use Of Abstraction</a:t>
            </a:r>
            <a:endParaRPr lang="en-GB" dirty="0">
              <a:solidFill>
                <a:srgbClr val="CACACA"/>
              </a:solidFill>
              <a:latin typeface="Average"/>
              <a:ea typeface="Average"/>
              <a:cs typeface="Average"/>
              <a:sym typeface="Averag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4"/>
                                        </p:tgtEl>
                                        <p:attrNameLst>
                                          <p:attrName>style.visibility</p:attrName>
                                        </p:attrNameLst>
                                      </p:cBhvr>
                                      <p:to>
                                        <p:strVal val="visible"/>
                                      </p:to>
                                    </p:set>
                                    <p:animEffect transition="in" filter="fade">
                                      <p:cBhvr>
                                        <p:cTn id="7" dur="500"/>
                                        <p:tgtEl>
                                          <p:spTgt spid="23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235"/>
                                        </p:tgtEl>
                                        <p:attrNameLst>
                                          <p:attrName>style.visibility</p:attrName>
                                        </p:attrNameLst>
                                      </p:cBhvr>
                                      <p:to>
                                        <p:strVal val="visible"/>
                                      </p:to>
                                    </p:set>
                                    <p:animEffect transition="in" filter="wipe(down)">
                                      <p:cBhvr>
                                        <p:cTn id="18" dur="500"/>
                                        <p:tgtEl>
                                          <p:spTgt spid="235"/>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236"/>
                                        </p:tgtEl>
                                        <p:attrNameLst>
                                          <p:attrName>style.visibility</p:attrName>
                                        </p:attrNameLst>
                                      </p:cBhvr>
                                      <p:to>
                                        <p:strVal val="visible"/>
                                      </p:to>
                                    </p:set>
                                    <p:anim calcmode="lin" valueType="num">
                                      <p:cBhvr additive="base">
                                        <p:cTn id="23" dur="500" fill="hold"/>
                                        <p:tgtEl>
                                          <p:spTgt spid="236"/>
                                        </p:tgtEl>
                                        <p:attrNameLst>
                                          <p:attrName>ppt_x</p:attrName>
                                        </p:attrNameLst>
                                      </p:cBhvr>
                                      <p:tavLst>
                                        <p:tav tm="0">
                                          <p:val>
                                            <p:strVal val="#ppt_x"/>
                                          </p:val>
                                        </p:tav>
                                        <p:tav tm="100000">
                                          <p:val>
                                            <p:strVal val="#ppt_x"/>
                                          </p:val>
                                        </p:tav>
                                      </p:tavLst>
                                    </p:anim>
                                    <p:anim calcmode="lin" valueType="num">
                                      <p:cBhvr additive="base">
                                        <p:cTn id="24" dur="500" fill="hold"/>
                                        <p:tgtEl>
                                          <p:spTgt spid="23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1" presetClass="entr" presetSubtype="1" fill="hold" grpId="0" nodeType="clickEffect">
                                  <p:stCondLst>
                                    <p:cond delay="0"/>
                                  </p:stCondLst>
                                  <p:childTnLst>
                                    <p:set>
                                      <p:cBhvr>
                                        <p:cTn id="28" dur="1" fill="hold">
                                          <p:stCondLst>
                                            <p:cond delay="0"/>
                                          </p:stCondLst>
                                        </p:cTn>
                                        <p:tgtEl>
                                          <p:spTgt spid="237"/>
                                        </p:tgtEl>
                                        <p:attrNameLst>
                                          <p:attrName>style.visibility</p:attrName>
                                        </p:attrNameLst>
                                      </p:cBhvr>
                                      <p:to>
                                        <p:strVal val="visible"/>
                                      </p:to>
                                    </p:set>
                                    <p:animEffect transition="in" filter="wheel(1)">
                                      <p:cBhvr>
                                        <p:cTn id="29" dur="2000"/>
                                        <p:tgtEl>
                                          <p:spTgt spid="237"/>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38"/>
                                        </p:tgtEl>
                                        <p:attrNameLst>
                                          <p:attrName>style.visibility</p:attrName>
                                        </p:attrNameLst>
                                      </p:cBhvr>
                                      <p:to>
                                        <p:strVal val="visible"/>
                                      </p:to>
                                    </p:set>
                                    <p:animEffect transition="in" filter="fade">
                                      <p:cBhvr>
                                        <p:cTn id="34" dur="500"/>
                                        <p:tgtEl>
                                          <p:spTgt spid="238"/>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239"/>
                                        </p:tgtEl>
                                        <p:attrNameLst>
                                          <p:attrName>style.visibility</p:attrName>
                                        </p:attrNameLst>
                                      </p:cBhvr>
                                      <p:to>
                                        <p:strVal val="visible"/>
                                      </p:to>
                                    </p:set>
                                    <p:anim calcmode="lin" valueType="num">
                                      <p:cBhvr additive="base">
                                        <p:cTn id="39" dur="500" fill="hold"/>
                                        <p:tgtEl>
                                          <p:spTgt spid="239"/>
                                        </p:tgtEl>
                                        <p:attrNameLst>
                                          <p:attrName>ppt_x</p:attrName>
                                        </p:attrNameLst>
                                      </p:cBhvr>
                                      <p:tavLst>
                                        <p:tav tm="0">
                                          <p:val>
                                            <p:strVal val="#ppt_x"/>
                                          </p:val>
                                        </p:tav>
                                        <p:tav tm="100000">
                                          <p:val>
                                            <p:strVal val="#ppt_x"/>
                                          </p:val>
                                        </p:tav>
                                      </p:tavLst>
                                    </p:anim>
                                    <p:anim calcmode="lin" valueType="num">
                                      <p:cBhvr additive="base">
                                        <p:cTn id="40" dur="500" fill="hold"/>
                                        <p:tgtEl>
                                          <p:spTgt spid="239"/>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53" presetClass="entr" presetSubtype="16" fill="hold" grpId="0" nodeType="clickEffect">
                                  <p:stCondLst>
                                    <p:cond delay="0"/>
                                  </p:stCondLst>
                                  <p:childTnLst>
                                    <p:set>
                                      <p:cBhvr>
                                        <p:cTn id="44" dur="1" fill="hold">
                                          <p:stCondLst>
                                            <p:cond delay="0"/>
                                          </p:stCondLst>
                                        </p:cTn>
                                        <p:tgtEl>
                                          <p:spTgt spid="240"/>
                                        </p:tgtEl>
                                        <p:attrNameLst>
                                          <p:attrName>style.visibility</p:attrName>
                                        </p:attrNameLst>
                                      </p:cBhvr>
                                      <p:to>
                                        <p:strVal val="visible"/>
                                      </p:to>
                                    </p:set>
                                    <p:anim calcmode="lin" valueType="num">
                                      <p:cBhvr>
                                        <p:cTn id="45" dur="500" fill="hold"/>
                                        <p:tgtEl>
                                          <p:spTgt spid="240"/>
                                        </p:tgtEl>
                                        <p:attrNameLst>
                                          <p:attrName>ppt_w</p:attrName>
                                        </p:attrNameLst>
                                      </p:cBhvr>
                                      <p:tavLst>
                                        <p:tav tm="0">
                                          <p:val>
                                            <p:fltVal val="0"/>
                                          </p:val>
                                        </p:tav>
                                        <p:tav tm="100000">
                                          <p:val>
                                            <p:strVal val="#ppt_w"/>
                                          </p:val>
                                        </p:tav>
                                      </p:tavLst>
                                    </p:anim>
                                    <p:anim calcmode="lin" valueType="num">
                                      <p:cBhvr>
                                        <p:cTn id="46" dur="500" fill="hold"/>
                                        <p:tgtEl>
                                          <p:spTgt spid="240"/>
                                        </p:tgtEl>
                                        <p:attrNameLst>
                                          <p:attrName>ppt_h</p:attrName>
                                        </p:attrNameLst>
                                      </p:cBhvr>
                                      <p:tavLst>
                                        <p:tav tm="0">
                                          <p:val>
                                            <p:fltVal val="0"/>
                                          </p:val>
                                        </p:tav>
                                        <p:tav tm="100000">
                                          <p:val>
                                            <p:strVal val="#ppt_h"/>
                                          </p:val>
                                        </p:tav>
                                      </p:tavLst>
                                    </p:anim>
                                    <p:animEffect transition="in" filter="fade">
                                      <p:cBhvr>
                                        <p:cTn id="47" dur="500"/>
                                        <p:tgtEl>
                                          <p:spTgt spid="240"/>
                                        </p:tgtEl>
                                      </p:cBhvr>
                                    </p:animEffect>
                                  </p:childTnLst>
                                </p:cTn>
                              </p:par>
                            </p:childTnLst>
                          </p:cTn>
                        </p:par>
                      </p:childTnLst>
                    </p:cTn>
                  </p:par>
                  <p:par>
                    <p:cTn id="48" fill="hold">
                      <p:stCondLst>
                        <p:cond delay="indefinite"/>
                      </p:stCondLst>
                      <p:childTnLst>
                        <p:par>
                          <p:cTn id="49" fill="hold">
                            <p:stCondLst>
                              <p:cond delay="0"/>
                            </p:stCondLst>
                            <p:childTnLst>
                              <p:par>
                                <p:cTn id="50" presetID="26" presetClass="entr" presetSubtype="0" fill="hold" grpId="0" nodeType="click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wipe(down)">
                                      <p:cBhvr>
                                        <p:cTn id="52" dur="580">
                                          <p:stCondLst>
                                            <p:cond delay="0"/>
                                          </p:stCondLst>
                                        </p:cTn>
                                        <p:tgtEl>
                                          <p:spTgt spid="11"/>
                                        </p:tgtEl>
                                      </p:cBhvr>
                                    </p:animEffect>
                                    <p:anim calcmode="lin" valueType="num">
                                      <p:cBhvr>
                                        <p:cTn id="53"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54"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55"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56"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57"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58" dur="26">
                                          <p:stCondLst>
                                            <p:cond delay="650"/>
                                          </p:stCondLst>
                                        </p:cTn>
                                        <p:tgtEl>
                                          <p:spTgt spid="11"/>
                                        </p:tgtEl>
                                      </p:cBhvr>
                                      <p:to x="100000" y="60000"/>
                                    </p:animScale>
                                    <p:animScale>
                                      <p:cBhvr>
                                        <p:cTn id="59" dur="166" decel="50000">
                                          <p:stCondLst>
                                            <p:cond delay="676"/>
                                          </p:stCondLst>
                                        </p:cTn>
                                        <p:tgtEl>
                                          <p:spTgt spid="11"/>
                                        </p:tgtEl>
                                      </p:cBhvr>
                                      <p:to x="100000" y="100000"/>
                                    </p:animScale>
                                    <p:animScale>
                                      <p:cBhvr>
                                        <p:cTn id="60" dur="26">
                                          <p:stCondLst>
                                            <p:cond delay="1312"/>
                                          </p:stCondLst>
                                        </p:cTn>
                                        <p:tgtEl>
                                          <p:spTgt spid="11"/>
                                        </p:tgtEl>
                                      </p:cBhvr>
                                      <p:to x="100000" y="80000"/>
                                    </p:animScale>
                                    <p:animScale>
                                      <p:cBhvr>
                                        <p:cTn id="61" dur="166" decel="50000">
                                          <p:stCondLst>
                                            <p:cond delay="1338"/>
                                          </p:stCondLst>
                                        </p:cTn>
                                        <p:tgtEl>
                                          <p:spTgt spid="11"/>
                                        </p:tgtEl>
                                      </p:cBhvr>
                                      <p:to x="100000" y="100000"/>
                                    </p:animScale>
                                    <p:animScale>
                                      <p:cBhvr>
                                        <p:cTn id="62" dur="26">
                                          <p:stCondLst>
                                            <p:cond delay="1642"/>
                                          </p:stCondLst>
                                        </p:cTn>
                                        <p:tgtEl>
                                          <p:spTgt spid="11"/>
                                        </p:tgtEl>
                                      </p:cBhvr>
                                      <p:to x="100000" y="90000"/>
                                    </p:animScale>
                                    <p:animScale>
                                      <p:cBhvr>
                                        <p:cTn id="63" dur="166" decel="50000">
                                          <p:stCondLst>
                                            <p:cond delay="1668"/>
                                          </p:stCondLst>
                                        </p:cTn>
                                        <p:tgtEl>
                                          <p:spTgt spid="11"/>
                                        </p:tgtEl>
                                      </p:cBhvr>
                                      <p:to x="100000" y="100000"/>
                                    </p:animScale>
                                    <p:animScale>
                                      <p:cBhvr>
                                        <p:cTn id="64" dur="26">
                                          <p:stCondLst>
                                            <p:cond delay="1808"/>
                                          </p:stCondLst>
                                        </p:cTn>
                                        <p:tgtEl>
                                          <p:spTgt spid="11"/>
                                        </p:tgtEl>
                                      </p:cBhvr>
                                      <p:to x="100000" y="95000"/>
                                    </p:animScale>
                                    <p:animScale>
                                      <p:cBhvr>
                                        <p:cTn id="65" dur="166" decel="50000">
                                          <p:stCondLst>
                                            <p:cond delay="1834"/>
                                          </p:stCondLst>
                                        </p:cTn>
                                        <p:tgtEl>
                                          <p:spTgt spid="11"/>
                                        </p:tgtEl>
                                      </p:cBhvr>
                                      <p:to x="100000" y="100000"/>
                                    </p:animScale>
                                  </p:childTnLst>
                                </p:cTn>
                              </p:par>
                            </p:childTnLst>
                          </p:cTn>
                        </p:par>
                      </p:childTnLst>
                    </p:cTn>
                  </p:par>
                  <p:par>
                    <p:cTn id="66" fill="hold">
                      <p:stCondLst>
                        <p:cond delay="indefinite"/>
                      </p:stCondLst>
                      <p:childTnLst>
                        <p:par>
                          <p:cTn id="67" fill="hold">
                            <p:stCondLst>
                              <p:cond delay="0"/>
                            </p:stCondLst>
                            <p:childTnLst>
                              <p:par>
                                <p:cTn id="68" presetID="6" presetClass="entr" presetSubtype="16" fill="hold" grpId="0" nodeType="clickEffect">
                                  <p:stCondLst>
                                    <p:cond delay="0"/>
                                  </p:stCondLst>
                                  <p:childTnLst>
                                    <p:set>
                                      <p:cBhvr>
                                        <p:cTn id="69" dur="1" fill="hold">
                                          <p:stCondLst>
                                            <p:cond delay="0"/>
                                          </p:stCondLst>
                                        </p:cTn>
                                        <p:tgtEl>
                                          <p:spTgt spid="13"/>
                                        </p:tgtEl>
                                        <p:attrNameLst>
                                          <p:attrName>style.visibility</p:attrName>
                                        </p:attrNameLst>
                                      </p:cBhvr>
                                      <p:to>
                                        <p:strVal val="visible"/>
                                      </p:to>
                                    </p:set>
                                    <p:animEffect transition="in" filter="circle(in)">
                                      <p:cBhvr>
                                        <p:cTn id="70" dur="2000"/>
                                        <p:tgtEl>
                                          <p:spTgt spid="13"/>
                                        </p:tgtEl>
                                      </p:cBhvr>
                                    </p:animEffect>
                                  </p:childTnLst>
                                </p:cTn>
                              </p:par>
                            </p:childTnLst>
                          </p:cTn>
                        </p:par>
                      </p:childTnLst>
                    </p:cTn>
                  </p:par>
                  <p:par>
                    <p:cTn id="71" fill="hold">
                      <p:stCondLst>
                        <p:cond delay="indefinite"/>
                      </p:stCondLst>
                      <p:childTnLst>
                        <p:par>
                          <p:cTn id="72" fill="hold">
                            <p:stCondLst>
                              <p:cond delay="0"/>
                            </p:stCondLst>
                            <p:childTnLst>
                              <p:par>
                                <p:cTn id="73" presetID="6" presetClass="entr" presetSubtype="16" fill="hold" grpId="0" nodeType="clickEffect">
                                  <p:stCondLst>
                                    <p:cond delay="0"/>
                                  </p:stCondLst>
                                  <p:childTnLst>
                                    <p:set>
                                      <p:cBhvr>
                                        <p:cTn id="74" dur="1" fill="hold">
                                          <p:stCondLst>
                                            <p:cond delay="0"/>
                                          </p:stCondLst>
                                        </p:cTn>
                                        <p:tgtEl>
                                          <p:spTgt spid="15"/>
                                        </p:tgtEl>
                                        <p:attrNameLst>
                                          <p:attrName>style.visibility</p:attrName>
                                        </p:attrNameLst>
                                      </p:cBhvr>
                                      <p:to>
                                        <p:strVal val="visible"/>
                                      </p:to>
                                    </p:set>
                                    <p:animEffect transition="in" filter="circle(in)">
                                      <p:cBhvr>
                                        <p:cTn id="75" dur="2000"/>
                                        <p:tgtEl>
                                          <p:spTgt spid="15"/>
                                        </p:tgtEl>
                                      </p:cBhvr>
                                    </p:animEffect>
                                  </p:childTnLst>
                                </p:cTn>
                              </p:par>
                            </p:childTnLst>
                          </p:cTn>
                        </p:par>
                      </p:childTnLst>
                    </p:cTn>
                  </p:par>
                  <p:par>
                    <p:cTn id="76" fill="hold">
                      <p:stCondLst>
                        <p:cond delay="indefinite"/>
                      </p:stCondLst>
                      <p:childTnLst>
                        <p:par>
                          <p:cTn id="77" fill="hold">
                            <p:stCondLst>
                              <p:cond delay="0"/>
                            </p:stCondLst>
                            <p:childTnLst>
                              <p:par>
                                <p:cTn id="78" presetID="42" presetClass="entr" presetSubtype="0" fill="hold" grpId="0" nodeType="clickEffect">
                                  <p:stCondLst>
                                    <p:cond delay="0"/>
                                  </p:stCondLst>
                                  <p:childTnLst>
                                    <p:set>
                                      <p:cBhvr>
                                        <p:cTn id="79" dur="1" fill="hold">
                                          <p:stCondLst>
                                            <p:cond delay="0"/>
                                          </p:stCondLst>
                                        </p:cTn>
                                        <p:tgtEl>
                                          <p:spTgt spid="17"/>
                                        </p:tgtEl>
                                        <p:attrNameLst>
                                          <p:attrName>style.visibility</p:attrName>
                                        </p:attrNameLst>
                                      </p:cBhvr>
                                      <p:to>
                                        <p:strVal val="visible"/>
                                      </p:to>
                                    </p:set>
                                    <p:animEffect transition="in" filter="fade">
                                      <p:cBhvr>
                                        <p:cTn id="80" dur="1000"/>
                                        <p:tgtEl>
                                          <p:spTgt spid="17"/>
                                        </p:tgtEl>
                                      </p:cBhvr>
                                    </p:animEffect>
                                    <p:anim calcmode="lin" valueType="num">
                                      <p:cBhvr>
                                        <p:cTn id="81" dur="1000" fill="hold"/>
                                        <p:tgtEl>
                                          <p:spTgt spid="17"/>
                                        </p:tgtEl>
                                        <p:attrNameLst>
                                          <p:attrName>ppt_x</p:attrName>
                                        </p:attrNameLst>
                                      </p:cBhvr>
                                      <p:tavLst>
                                        <p:tav tm="0">
                                          <p:val>
                                            <p:strVal val="#ppt_x"/>
                                          </p:val>
                                        </p:tav>
                                        <p:tav tm="100000">
                                          <p:val>
                                            <p:strVal val="#ppt_x"/>
                                          </p:val>
                                        </p:tav>
                                      </p:tavLst>
                                    </p:anim>
                                    <p:anim calcmode="lin" valueType="num">
                                      <p:cBhvr>
                                        <p:cTn id="82"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4" grpId="0"/>
      <p:bldP spid="235" grpId="0"/>
      <p:bldP spid="236" grpId="0"/>
      <p:bldP spid="237" grpId="0"/>
      <p:bldP spid="238" grpId="0"/>
      <p:bldP spid="239" grpId="0"/>
      <p:bldP spid="240" grpId="0"/>
      <p:bldP spid="11" grpId="0"/>
      <p:bldP spid="13" grpId="0"/>
      <p:bldP spid="15" grpId="0"/>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26"/>
          <p:cNvSpPr txBox="1">
            <a:spLocks noGrp="1"/>
          </p:cNvSpPr>
          <p:nvPr>
            <p:ph type="title"/>
          </p:nvPr>
        </p:nvSpPr>
        <p:spPr>
          <a:xfrm>
            <a:off x="800981" y="433062"/>
            <a:ext cx="8208108"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1" dirty="0"/>
              <a:t>MAIN USAGE OF CONCEPTS OF OOPS</a:t>
            </a:r>
            <a:endParaRPr sz="3200" b="1" dirty="0"/>
          </a:p>
        </p:txBody>
      </p:sp>
      <p:sp>
        <p:nvSpPr>
          <p:cNvPr id="433" name="Google Shape;433;p26"/>
          <p:cNvSpPr txBox="1"/>
          <p:nvPr/>
        </p:nvSpPr>
        <p:spPr>
          <a:xfrm>
            <a:off x="817361" y="2145016"/>
            <a:ext cx="2261326" cy="52391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dirty="0">
                <a:solidFill>
                  <a:srgbClr val="FFFFFF"/>
                </a:solidFill>
                <a:latin typeface="Montserrat"/>
                <a:sym typeface="Montserrat"/>
              </a:rPr>
              <a:t>POLYMORPHISM</a:t>
            </a:r>
            <a:endParaRPr b="1" dirty="0"/>
          </a:p>
        </p:txBody>
      </p:sp>
      <p:sp>
        <p:nvSpPr>
          <p:cNvPr id="434" name="Google Shape;434;p26"/>
          <p:cNvSpPr txBox="1"/>
          <p:nvPr/>
        </p:nvSpPr>
        <p:spPr>
          <a:xfrm>
            <a:off x="812750" y="2350575"/>
            <a:ext cx="19914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endParaRPr sz="1000" dirty="0">
              <a:solidFill>
                <a:srgbClr val="D9D9D9"/>
              </a:solidFill>
              <a:latin typeface="Lato"/>
              <a:ea typeface="Lato"/>
              <a:cs typeface="Lato"/>
              <a:sym typeface="Lato"/>
            </a:endParaRPr>
          </a:p>
        </p:txBody>
      </p:sp>
      <p:sp>
        <p:nvSpPr>
          <p:cNvPr id="435" name="Google Shape;435;p26"/>
          <p:cNvSpPr txBox="1"/>
          <p:nvPr/>
        </p:nvSpPr>
        <p:spPr>
          <a:xfrm>
            <a:off x="881450" y="3532886"/>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dirty="0">
                <a:solidFill>
                  <a:srgbClr val="FFFFFF"/>
                </a:solidFill>
                <a:latin typeface="Montserrat"/>
                <a:sym typeface="Montserrat"/>
              </a:rPr>
              <a:t>ABSTRACTION</a:t>
            </a:r>
            <a:endParaRPr b="1" dirty="0"/>
          </a:p>
        </p:txBody>
      </p:sp>
      <p:sp>
        <p:nvSpPr>
          <p:cNvPr id="436" name="Google Shape;436;p26"/>
          <p:cNvSpPr txBox="1"/>
          <p:nvPr/>
        </p:nvSpPr>
        <p:spPr>
          <a:xfrm>
            <a:off x="812750" y="3763375"/>
            <a:ext cx="19914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endParaRPr sz="1000" dirty="0">
              <a:solidFill>
                <a:srgbClr val="D9D9D9"/>
              </a:solidFill>
              <a:latin typeface="Lato"/>
              <a:ea typeface="Lato"/>
              <a:cs typeface="Lato"/>
              <a:sym typeface="Lato"/>
            </a:endParaRPr>
          </a:p>
        </p:txBody>
      </p:sp>
      <p:sp>
        <p:nvSpPr>
          <p:cNvPr id="437" name="Google Shape;437;p26"/>
          <p:cNvSpPr txBox="1"/>
          <p:nvPr/>
        </p:nvSpPr>
        <p:spPr>
          <a:xfrm>
            <a:off x="6548585" y="2156517"/>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dirty="0">
                <a:solidFill>
                  <a:srgbClr val="FFFFFF"/>
                </a:solidFill>
                <a:latin typeface="Montserrat"/>
                <a:sym typeface="Montserrat"/>
              </a:rPr>
              <a:t>INHERITANCE</a:t>
            </a:r>
            <a:endParaRPr b="1" dirty="0"/>
          </a:p>
        </p:txBody>
      </p:sp>
      <p:sp>
        <p:nvSpPr>
          <p:cNvPr id="438" name="Google Shape;438;p26"/>
          <p:cNvSpPr txBox="1"/>
          <p:nvPr/>
        </p:nvSpPr>
        <p:spPr>
          <a:xfrm>
            <a:off x="6548585" y="2373060"/>
            <a:ext cx="19914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endParaRPr sz="1000" dirty="0">
              <a:solidFill>
                <a:srgbClr val="D9D9D9"/>
              </a:solidFill>
              <a:latin typeface="Lato"/>
              <a:ea typeface="Lato"/>
              <a:cs typeface="Lato"/>
              <a:sym typeface="Lato"/>
            </a:endParaRPr>
          </a:p>
        </p:txBody>
      </p:sp>
      <p:sp>
        <p:nvSpPr>
          <p:cNvPr id="439" name="Google Shape;439;p26"/>
          <p:cNvSpPr txBox="1"/>
          <p:nvPr/>
        </p:nvSpPr>
        <p:spPr>
          <a:xfrm>
            <a:off x="6326269" y="3537391"/>
            <a:ext cx="2076315"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b="1" dirty="0">
                <a:solidFill>
                  <a:srgbClr val="FFFFFF"/>
                </a:solidFill>
                <a:latin typeface="Montserrat"/>
                <a:sym typeface="Montserrat"/>
              </a:rPr>
              <a:t>ENCAPSULATION</a:t>
            </a:r>
            <a:endParaRPr b="1" dirty="0"/>
          </a:p>
        </p:txBody>
      </p:sp>
      <p:sp>
        <p:nvSpPr>
          <p:cNvPr id="440" name="Google Shape;440;p26"/>
          <p:cNvSpPr txBox="1"/>
          <p:nvPr/>
        </p:nvSpPr>
        <p:spPr>
          <a:xfrm>
            <a:off x="6548585" y="3763375"/>
            <a:ext cx="19914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endParaRPr sz="1000" dirty="0">
              <a:solidFill>
                <a:srgbClr val="D9D9D9"/>
              </a:solidFill>
              <a:latin typeface="Lato"/>
              <a:ea typeface="Lato"/>
              <a:cs typeface="Lato"/>
              <a:sym typeface="Lato"/>
            </a:endParaRPr>
          </a:p>
        </p:txBody>
      </p:sp>
      <p:cxnSp>
        <p:nvCxnSpPr>
          <p:cNvPr id="441" name="Google Shape;441;p26"/>
          <p:cNvCxnSpPr/>
          <p:nvPr/>
        </p:nvCxnSpPr>
        <p:spPr>
          <a:xfrm flipH="1">
            <a:off x="780745" y="1641850"/>
            <a:ext cx="7596300" cy="10500"/>
          </a:xfrm>
          <a:prstGeom prst="straightConnector1">
            <a:avLst/>
          </a:prstGeom>
          <a:noFill/>
          <a:ln w="9525" cap="flat" cmpd="sng">
            <a:solidFill>
              <a:srgbClr val="B7B7B7"/>
            </a:solidFill>
            <a:prstDash val="solid"/>
            <a:round/>
            <a:headEnd type="none" w="med" len="med"/>
            <a:tailEnd type="none" w="med" len="med"/>
          </a:ln>
        </p:spPr>
      </p:cxnSp>
      <p:cxnSp>
        <p:nvCxnSpPr>
          <p:cNvPr id="442" name="Google Shape;442;p26"/>
          <p:cNvCxnSpPr/>
          <p:nvPr/>
        </p:nvCxnSpPr>
        <p:spPr>
          <a:xfrm flipH="1">
            <a:off x="7808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443" name="Google Shape;443;p26"/>
          <p:cNvCxnSpPr/>
          <p:nvPr/>
        </p:nvCxnSpPr>
        <p:spPr>
          <a:xfrm flipH="1">
            <a:off x="61015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444" name="Google Shape;444;p26"/>
          <p:cNvCxnSpPr/>
          <p:nvPr/>
        </p:nvCxnSpPr>
        <p:spPr>
          <a:xfrm flipH="1">
            <a:off x="780745" y="4455175"/>
            <a:ext cx="7596300" cy="10500"/>
          </a:xfrm>
          <a:prstGeom prst="straightConnector1">
            <a:avLst/>
          </a:prstGeom>
          <a:noFill/>
          <a:ln w="9525" cap="flat" cmpd="sng">
            <a:solidFill>
              <a:srgbClr val="B7B7B7"/>
            </a:solidFill>
            <a:prstDash val="solid"/>
            <a:round/>
            <a:headEnd type="none" w="med" len="med"/>
            <a:tailEnd type="none" w="med" len="med"/>
          </a:ln>
        </p:spPr>
      </p:cxnSp>
      <p:sp>
        <p:nvSpPr>
          <p:cNvPr id="445" name="Google Shape;445;p26"/>
          <p:cNvSpPr/>
          <p:nvPr/>
        </p:nvSpPr>
        <p:spPr>
          <a:xfrm>
            <a:off x="3171573" y="1686393"/>
            <a:ext cx="2772027" cy="2761690"/>
          </a:xfrm>
          <a:prstGeom prst="pie">
            <a:avLst>
              <a:gd name="adj1" fmla="val 10795717"/>
              <a:gd name="adj2" fmla="val 16201261"/>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rot="5400000">
            <a:off x="3171560" y="1660783"/>
            <a:ext cx="2787300" cy="2787300"/>
          </a:xfrm>
          <a:prstGeom prst="pie">
            <a:avLst>
              <a:gd name="adj1" fmla="val 10795717"/>
              <a:gd name="adj2" fmla="val 16201261"/>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rot="10800000">
            <a:off x="3171560" y="1660768"/>
            <a:ext cx="2787300" cy="2787300"/>
          </a:xfrm>
          <a:prstGeom prst="pie">
            <a:avLst>
              <a:gd name="adj1" fmla="val 10795717"/>
              <a:gd name="adj2" fmla="val 16201261"/>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rot="-5400000">
            <a:off x="3171573" y="1660768"/>
            <a:ext cx="2787300" cy="2787300"/>
          </a:xfrm>
          <a:prstGeom prst="pie">
            <a:avLst>
              <a:gd name="adj1" fmla="val 10795717"/>
              <a:gd name="adj2" fmla="val 16201261"/>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 name="Google Shape;449;p26"/>
          <p:cNvGrpSpPr/>
          <p:nvPr/>
        </p:nvGrpSpPr>
        <p:grpSpPr>
          <a:xfrm>
            <a:off x="3078687" y="2700858"/>
            <a:ext cx="737729" cy="737729"/>
            <a:chOff x="2920647" y="2157958"/>
            <a:chExt cx="827700" cy="827700"/>
          </a:xfrm>
        </p:grpSpPr>
        <p:sp>
          <p:nvSpPr>
            <p:cNvPr id="450" name="Google Shape;450;p26"/>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rot="248723">
              <a:off x="3023158" y="2234335"/>
              <a:ext cx="655715" cy="655993"/>
            </a:xfrm>
            <a:prstGeom prst="chord">
              <a:avLst>
                <a:gd name="adj1" fmla="val 2500565"/>
                <a:gd name="adj2" fmla="val 1811979"/>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6"/>
          <p:cNvSpPr txBox="1"/>
          <p:nvPr/>
        </p:nvSpPr>
        <p:spPr>
          <a:xfrm>
            <a:off x="3199194"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grpSp>
        <p:nvGrpSpPr>
          <p:cNvPr id="453" name="Google Shape;453;p26"/>
          <p:cNvGrpSpPr/>
          <p:nvPr/>
        </p:nvGrpSpPr>
        <p:grpSpPr>
          <a:xfrm rot="-5400000">
            <a:off x="4225338" y="3802929"/>
            <a:ext cx="737729" cy="737729"/>
            <a:chOff x="2920647" y="2157958"/>
            <a:chExt cx="827700" cy="827700"/>
          </a:xfrm>
        </p:grpSpPr>
        <p:sp>
          <p:nvSpPr>
            <p:cNvPr id="454" name="Google Shape;454;p26"/>
            <p:cNvSpPr/>
            <p:nvPr/>
          </p:nvSpPr>
          <p:spPr>
            <a:xfrm rot="2368348">
              <a:off x="3040494" y="2277805"/>
              <a:ext cx="588007" cy="588007"/>
            </a:xfrm>
            <a:prstGeom prst="pie">
              <a:avLst>
                <a:gd name="adj1" fmla="val 18953478"/>
                <a:gd name="adj2" fmla="val 8381030"/>
              </a:avLst>
            </a:prstGeom>
            <a:solidFill>
              <a:srgbClr val="2196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rot="248723">
              <a:off x="3023158" y="2234335"/>
              <a:ext cx="655715" cy="655993"/>
            </a:xfrm>
            <a:prstGeom prst="chord">
              <a:avLst>
                <a:gd name="adj1" fmla="val 2500565"/>
                <a:gd name="adj2" fmla="val 1811979"/>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26"/>
          <p:cNvSpPr txBox="1"/>
          <p:nvPr/>
        </p:nvSpPr>
        <p:spPr>
          <a:xfrm>
            <a:off x="4320431" y="397094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nvGrpSpPr>
          <p:cNvPr id="457" name="Google Shape;457;p26"/>
          <p:cNvGrpSpPr/>
          <p:nvPr/>
        </p:nvGrpSpPr>
        <p:grpSpPr>
          <a:xfrm>
            <a:off x="5313093" y="2700655"/>
            <a:ext cx="737804" cy="737804"/>
            <a:chOff x="5428888" y="2158023"/>
            <a:chExt cx="828900" cy="828900"/>
          </a:xfrm>
        </p:grpSpPr>
        <p:sp>
          <p:nvSpPr>
            <p:cNvPr id="458" name="Google Shape;458;p26"/>
            <p:cNvSpPr/>
            <p:nvPr/>
          </p:nvSpPr>
          <p:spPr>
            <a:xfrm rot="-8431175">
              <a:off x="5548912" y="2278047"/>
              <a:ext cx="588851" cy="588851"/>
            </a:xfrm>
            <a:prstGeom prst="pie">
              <a:avLst>
                <a:gd name="adj1" fmla="val 19686997"/>
                <a:gd name="adj2" fmla="val 7771013"/>
              </a:avLst>
            </a:prstGeom>
            <a:solidFill>
              <a:srgbClr val="1976D2"/>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rot="-10551618">
              <a:off x="5498383" y="2253584"/>
              <a:ext cx="656613" cy="656891"/>
            </a:xfrm>
            <a:prstGeom prst="chord">
              <a:avLst>
                <a:gd name="adj1" fmla="val 2500565"/>
                <a:gd name="adj2" fmla="val 1811979"/>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 name="Google Shape;460;p26"/>
          <p:cNvSpPr txBox="1"/>
          <p:nvPr/>
        </p:nvSpPr>
        <p:spPr>
          <a:xfrm>
            <a:off x="5404083"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461" name="Google Shape;461;p26"/>
          <p:cNvGrpSpPr/>
          <p:nvPr/>
        </p:nvGrpSpPr>
        <p:grpSpPr>
          <a:xfrm rot="5400000">
            <a:off x="4193370" y="1569752"/>
            <a:ext cx="737729" cy="737729"/>
            <a:chOff x="2920647" y="2157958"/>
            <a:chExt cx="827700" cy="827700"/>
          </a:xfrm>
        </p:grpSpPr>
        <p:sp>
          <p:nvSpPr>
            <p:cNvPr id="462" name="Google Shape;462;p26"/>
            <p:cNvSpPr/>
            <p:nvPr/>
          </p:nvSpPr>
          <p:spPr>
            <a:xfrm rot="2368348">
              <a:off x="3040494" y="2277805"/>
              <a:ext cx="588007" cy="588007"/>
            </a:xfrm>
            <a:prstGeom prst="pie">
              <a:avLst>
                <a:gd name="adj1" fmla="val 18953478"/>
                <a:gd name="adj2" fmla="val 8381030"/>
              </a:avLst>
            </a:prstGeom>
            <a:solidFill>
              <a:srgbClr val="0D47A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rot="248723">
              <a:off x="3023158" y="2234335"/>
              <a:ext cx="655715" cy="655993"/>
            </a:xfrm>
            <a:prstGeom prst="chord">
              <a:avLst>
                <a:gd name="adj1" fmla="val 2500565"/>
                <a:gd name="adj2" fmla="val 1811979"/>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26"/>
          <p:cNvSpPr txBox="1"/>
          <p:nvPr/>
        </p:nvSpPr>
        <p:spPr>
          <a:xfrm>
            <a:off x="4320431" y="1765093"/>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465" name="Google Shape;465;p26"/>
          <p:cNvSpPr/>
          <p:nvPr/>
        </p:nvSpPr>
        <p:spPr>
          <a:xfrm>
            <a:off x="3753714" y="2242913"/>
            <a:ext cx="1623000" cy="1623000"/>
          </a:xfrm>
          <a:prstGeom prst="ellipse">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32"/>
                                        </p:tgtEl>
                                        <p:attrNameLst>
                                          <p:attrName>style.visibility</p:attrName>
                                        </p:attrNameLst>
                                      </p:cBhvr>
                                      <p:to>
                                        <p:strVal val="visible"/>
                                      </p:to>
                                    </p:set>
                                    <p:anim calcmode="lin" valueType="num">
                                      <p:cBhvr additive="base">
                                        <p:cTn id="7" dur="500" fill="hold"/>
                                        <p:tgtEl>
                                          <p:spTgt spid="432"/>
                                        </p:tgtEl>
                                        <p:attrNameLst>
                                          <p:attrName>ppt_x</p:attrName>
                                        </p:attrNameLst>
                                      </p:cBhvr>
                                      <p:tavLst>
                                        <p:tav tm="0">
                                          <p:val>
                                            <p:strVal val="#ppt_x"/>
                                          </p:val>
                                        </p:tav>
                                        <p:tav tm="100000">
                                          <p:val>
                                            <p:strVal val="#ppt_x"/>
                                          </p:val>
                                        </p:tav>
                                      </p:tavLst>
                                    </p:anim>
                                    <p:anim calcmode="lin" valueType="num">
                                      <p:cBhvr additive="base">
                                        <p:cTn id="8" dur="500" fill="hold"/>
                                        <p:tgtEl>
                                          <p:spTgt spid="43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445"/>
                                        </p:tgtEl>
                                        <p:attrNameLst>
                                          <p:attrName>style.visibility</p:attrName>
                                        </p:attrNameLst>
                                      </p:cBhvr>
                                      <p:to>
                                        <p:strVal val="visible"/>
                                      </p:to>
                                    </p:set>
                                    <p:animEffect transition="in" filter="barn(inVertical)">
                                      <p:cBhvr>
                                        <p:cTn id="13" dur="500"/>
                                        <p:tgtEl>
                                          <p:spTgt spid="445"/>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nodePh="1">
                                  <p:stCondLst>
                                    <p:cond delay="0"/>
                                  </p:stCondLst>
                                  <p:endCondLst>
                                    <p:cond evt="begin" delay="0">
                                      <p:tn val="16"/>
                                    </p:cond>
                                  </p:endCondLst>
                                  <p:childTnLst>
                                    <p:set>
                                      <p:cBhvr>
                                        <p:cTn id="17" dur="1" fill="hold">
                                          <p:stCondLst>
                                            <p:cond delay="0"/>
                                          </p:stCondLst>
                                        </p:cTn>
                                        <p:tgtEl>
                                          <p:spTgt spid="434"/>
                                        </p:tgtEl>
                                        <p:attrNameLst>
                                          <p:attrName>style.visibility</p:attrName>
                                        </p:attrNameLst>
                                      </p:cBhvr>
                                      <p:to>
                                        <p:strVal val="visible"/>
                                      </p:to>
                                    </p:set>
                                    <p:animEffect transition="in" filter="randombar(horizontal)">
                                      <p:cBhvr>
                                        <p:cTn id="18" dur="500"/>
                                        <p:tgtEl>
                                          <p:spTgt spid="434"/>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433"/>
                                        </p:tgtEl>
                                        <p:attrNameLst>
                                          <p:attrName>style.visibility</p:attrName>
                                        </p:attrNameLst>
                                      </p:cBhvr>
                                      <p:to>
                                        <p:strVal val="visible"/>
                                      </p:to>
                                    </p:set>
                                    <p:animEffect transition="in" filter="randombar(horizontal)">
                                      <p:cBhvr>
                                        <p:cTn id="23" dur="500"/>
                                        <p:tgtEl>
                                          <p:spTgt spid="433"/>
                                        </p:tgtEl>
                                      </p:cBhvr>
                                    </p:animEffec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0" nodeType="clickEffect">
                                  <p:stCondLst>
                                    <p:cond delay="0"/>
                                  </p:stCondLst>
                                  <p:childTnLst>
                                    <p:set>
                                      <p:cBhvr>
                                        <p:cTn id="27" dur="1" fill="hold">
                                          <p:stCondLst>
                                            <p:cond delay="0"/>
                                          </p:stCondLst>
                                        </p:cTn>
                                        <p:tgtEl>
                                          <p:spTgt spid="448"/>
                                        </p:tgtEl>
                                        <p:attrNameLst>
                                          <p:attrName>style.visibility</p:attrName>
                                        </p:attrNameLst>
                                      </p:cBhvr>
                                      <p:to>
                                        <p:strVal val="visible"/>
                                      </p:to>
                                    </p:set>
                                    <p:anim calcmode="lin" valueType="num">
                                      <p:cBhvr>
                                        <p:cTn id="28" dur="1000" fill="hold"/>
                                        <p:tgtEl>
                                          <p:spTgt spid="448"/>
                                        </p:tgtEl>
                                        <p:attrNameLst>
                                          <p:attrName>ppt_w</p:attrName>
                                        </p:attrNameLst>
                                      </p:cBhvr>
                                      <p:tavLst>
                                        <p:tav tm="0">
                                          <p:val>
                                            <p:fltVal val="0"/>
                                          </p:val>
                                        </p:tav>
                                        <p:tav tm="100000">
                                          <p:val>
                                            <p:strVal val="#ppt_w"/>
                                          </p:val>
                                        </p:tav>
                                      </p:tavLst>
                                    </p:anim>
                                    <p:anim calcmode="lin" valueType="num">
                                      <p:cBhvr>
                                        <p:cTn id="29" dur="1000" fill="hold"/>
                                        <p:tgtEl>
                                          <p:spTgt spid="448"/>
                                        </p:tgtEl>
                                        <p:attrNameLst>
                                          <p:attrName>ppt_h</p:attrName>
                                        </p:attrNameLst>
                                      </p:cBhvr>
                                      <p:tavLst>
                                        <p:tav tm="0">
                                          <p:val>
                                            <p:fltVal val="0"/>
                                          </p:val>
                                        </p:tav>
                                        <p:tav tm="100000">
                                          <p:val>
                                            <p:strVal val="#ppt_h"/>
                                          </p:val>
                                        </p:tav>
                                      </p:tavLst>
                                    </p:anim>
                                    <p:anim calcmode="lin" valueType="num">
                                      <p:cBhvr>
                                        <p:cTn id="30" dur="1000" fill="hold"/>
                                        <p:tgtEl>
                                          <p:spTgt spid="448"/>
                                        </p:tgtEl>
                                        <p:attrNameLst>
                                          <p:attrName>style.rotation</p:attrName>
                                        </p:attrNameLst>
                                      </p:cBhvr>
                                      <p:tavLst>
                                        <p:tav tm="0">
                                          <p:val>
                                            <p:fltVal val="90"/>
                                          </p:val>
                                        </p:tav>
                                        <p:tav tm="100000">
                                          <p:val>
                                            <p:fltVal val="0"/>
                                          </p:val>
                                        </p:tav>
                                      </p:tavLst>
                                    </p:anim>
                                    <p:animEffect transition="in" filter="fade">
                                      <p:cBhvr>
                                        <p:cTn id="31" dur="1000"/>
                                        <p:tgtEl>
                                          <p:spTgt spid="448"/>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435"/>
                                        </p:tgtEl>
                                        <p:attrNameLst>
                                          <p:attrName>style.visibility</p:attrName>
                                        </p:attrNameLst>
                                      </p:cBhvr>
                                      <p:to>
                                        <p:strVal val="visible"/>
                                      </p:to>
                                    </p:set>
                                    <p:animEffect transition="in" filter="fade">
                                      <p:cBhvr>
                                        <p:cTn id="36" dur="1000"/>
                                        <p:tgtEl>
                                          <p:spTgt spid="435"/>
                                        </p:tgtEl>
                                      </p:cBhvr>
                                    </p:animEffect>
                                    <p:anim calcmode="lin" valueType="num">
                                      <p:cBhvr>
                                        <p:cTn id="37" dur="1000" fill="hold"/>
                                        <p:tgtEl>
                                          <p:spTgt spid="435"/>
                                        </p:tgtEl>
                                        <p:attrNameLst>
                                          <p:attrName>ppt_x</p:attrName>
                                        </p:attrNameLst>
                                      </p:cBhvr>
                                      <p:tavLst>
                                        <p:tav tm="0">
                                          <p:val>
                                            <p:strVal val="#ppt_x"/>
                                          </p:val>
                                        </p:tav>
                                        <p:tav tm="100000">
                                          <p:val>
                                            <p:strVal val="#ppt_x"/>
                                          </p:val>
                                        </p:tav>
                                      </p:tavLst>
                                    </p:anim>
                                    <p:anim calcmode="lin" valueType="num">
                                      <p:cBhvr>
                                        <p:cTn id="38" dur="1000" fill="hold"/>
                                        <p:tgtEl>
                                          <p:spTgt spid="435"/>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4" presetClass="entr" presetSubtype="10" fill="hold" grpId="0" nodeType="clickEffect">
                                  <p:stCondLst>
                                    <p:cond delay="0"/>
                                  </p:stCondLst>
                                  <p:childTnLst>
                                    <p:set>
                                      <p:cBhvr>
                                        <p:cTn id="42" dur="1" fill="hold">
                                          <p:stCondLst>
                                            <p:cond delay="0"/>
                                          </p:stCondLst>
                                        </p:cTn>
                                        <p:tgtEl>
                                          <p:spTgt spid="447"/>
                                        </p:tgtEl>
                                        <p:attrNameLst>
                                          <p:attrName>style.visibility</p:attrName>
                                        </p:attrNameLst>
                                      </p:cBhvr>
                                      <p:to>
                                        <p:strVal val="visible"/>
                                      </p:to>
                                    </p:set>
                                    <p:animEffect transition="in" filter="randombar(horizontal)">
                                      <p:cBhvr>
                                        <p:cTn id="43" dur="500"/>
                                        <p:tgtEl>
                                          <p:spTgt spid="447"/>
                                        </p:tgtEl>
                                      </p:cBhvr>
                                    </p:animEffect>
                                  </p:childTnLst>
                                </p:cTn>
                              </p:par>
                            </p:childTnLst>
                          </p:cTn>
                        </p:par>
                      </p:childTnLst>
                    </p:cTn>
                  </p:par>
                  <p:par>
                    <p:cTn id="44" fill="hold">
                      <p:stCondLst>
                        <p:cond delay="indefinite"/>
                      </p:stCondLst>
                      <p:childTnLst>
                        <p:par>
                          <p:cTn id="45" fill="hold">
                            <p:stCondLst>
                              <p:cond delay="0"/>
                            </p:stCondLst>
                            <p:childTnLst>
                              <p:par>
                                <p:cTn id="46" presetID="21" presetClass="entr" presetSubtype="1" fill="hold" grpId="0" nodeType="clickEffect">
                                  <p:stCondLst>
                                    <p:cond delay="0"/>
                                  </p:stCondLst>
                                  <p:childTnLst>
                                    <p:set>
                                      <p:cBhvr>
                                        <p:cTn id="47" dur="1" fill="hold">
                                          <p:stCondLst>
                                            <p:cond delay="0"/>
                                          </p:stCondLst>
                                        </p:cTn>
                                        <p:tgtEl>
                                          <p:spTgt spid="439"/>
                                        </p:tgtEl>
                                        <p:attrNameLst>
                                          <p:attrName>style.visibility</p:attrName>
                                        </p:attrNameLst>
                                      </p:cBhvr>
                                      <p:to>
                                        <p:strVal val="visible"/>
                                      </p:to>
                                    </p:set>
                                    <p:animEffect transition="in" filter="wheel(1)">
                                      <p:cBhvr>
                                        <p:cTn id="48" dur="2000"/>
                                        <p:tgtEl>
                                          <p:spTgt spid="439"/>
                                        </p:tgtEl>
                                      </p:cBhvr>
                                    </p:animEffect>
                                  </p:childTnLst>
                                </p:cTn>
                              </p:par>
                            </p:childTnLst>
                          </p:cTn>
                        </p:par>
                      </p:childTnLst>
                    </p:cTn>
                  </p:par>
                  <p:par>
                    <p:cTn id="49" fill="hold">
                      <p:stCondLst>
                        <p:cond delay="indefinite"/>
                      </p:stCondLst>
                      <p:childTnLst>
                        <p:par>
                          <p:cTn id="50" fill="hold">
                            <p:stCondLst>
                              <p:cond delay="0"/>
                            </p:stCondLst>
                            <p:childTnLst>
                              <p:par>
                                <p:cTn id="51" presetID="31" presetClass="entr" presetSubtype="0" fill="hold" grpId="0" nodeType="clickEffect">
                                  <p:stCondLst>
                                    <p:cond delay="0"/>
                                  </p:stCondLst>
                                  <p:childTnLst>
                                    <p:set>
                                      <p:cBhvr>
                                        <p:cTn id="52" dur="1" fill="hold">
                                          <p:stCondLst>
                                            <p:cond delay="0"/>
                                          </p:stCondLst>
                                        </p:cTn>
                                        <p:tgtEl>
                                          <p:spTgt spid="446"/>
                                        </p:tgtEl>
                                        <p:attrNameLst>
                                          <p:attrName>style.visibility</p:attrName>
                                        </p:attrNameLst>
                                      </p:cBhvr>
                                      <p:to>
                                        <p:strVal val="visible"/>
                                      </p:to>
                                    </p:set>
                                    <p:anim calcmode="lin" valueType="num">
                                      <p:cBhvr>
                                        <p:cTn id="53" dur="1000" fill="hold"/>
                                        <p:tgtEl>
                                          <p:spTgt spid="446"/>
                                        </p:tgtEl>
                                        <p:attrNameLst>
                                          <p:attrName>ppt_w</p:attrName>
                                        </p:attrNameLst>
                                      </p:cBhvr>
                                      <p:tavLst>
                                        <p:tav tm="0">
                                          <p:val>
                                            <p:fltVal val="0"/>
                                          </p:val>
                                        </p:tav>
                                        <p:tav tm="100000">
                                          <p:val>
                                            <p:strVal val="#ppt_w"/>
                                          </p:val>
                                        </p:tav>
                                      </p:tavLst>
                                    </p:anim>
                                    <p:anim calcmode="lin" valueType="num">
                                      <p:cBhvr>
                                        <p:cTn id="54" dur="1000" fill="hold"/>
                                        <p:tgtEl>
                                          <p:spTgt spid="446"/>
                                        </p:tgtEl>
                                        <p:attrNameLst>
                                          <p:attrName>ppt_h</p:attrName>
                                        </p:attrNameLst>
                                      </p:cBhvr>
                                      <p:tavLst>
                                        <p:tav tm="0">
                                          <p:val>
                                            <p:fltVal val="0"/>
                                          </p:val>
                                        </p:tav>
                                        <p:tav tm="100000">
                                          <p:val>
                                            <p:strVal val="#ppt_h"/>
                                          </p:val>
                                        </p:tav>
                                      </p:tavLst>
                                    </p:anim>
                                    <p:anim calcmode="lin" valueType="num">
                                      <p:cBhvr>
                                        <p:cTn id="55" dur="1000" fill="hold"/>
                                        <p:tgtEl>
                                          <p:spTgt spid="446"/>
                                        </p:tgtEl>
                                        <p:attrNameLst>
                                          <p:attrName>style.rotation</p:attrName>
                                        </p:attrNameLst>
                                      </p:cBhvr>
                                      <p:tavLst>
                                        <p:tav tm="0">
                                          <p:val>
                                            <p:fltVal val="90"/>
                                          </p:val>
                                        </p:tav>
                                        <p:tav tm="100000">
                                          <p:val>
                                            <p:fltVal val="0"/>
                                          </p:val>
                                        </p:tav>
                                      </p:tavLst>
                                    </p:anim>
                                    <p:animEffect transition="in" filter="fade">
                                      <p:cBhvr>
                                        <p:cTn id="56" dur="1000"/>
                                        <p:tgtEl>
                                          <p:spTgt spid="446"/>
                                        </p:tgtEl>
                                      </p:cBhvr>
                                    </p:animEffect>
                                  </p:childTnLst>
                                </p:cTn>
                              </p:par>
                            </p:childTnLst>
                          </p:cTn>
                        </p:par>
                      </p:childTnLst>
                    </p:cTn>
                  </p:par>
                  <p:par>
                    <p:cTn id="57" fill="hold">
                      <p:stCondLst>
                        <p:cond delay="indefinite"/>
                      </p:stCondLst>
                      <p:childTnLst>
                        <p:par>
                          <p:cTn id="58" fill="hold">
                            <p:stCondLst>
                              <p:cond delay="0"/>
                            </p:stCondLst>
                            <p:childTnLst>
                              <p:par>
                                <p:cTn id="59" presetID="26" presetClass="entr" presetSubtype="0" fill="hold" grpId="0" nodeType="clickEffect">
                                  <p:stCondLst>
                                    <p:cond delay="0"/>
                                  </p:stCondLst>
                                  <p:childTnLst>
                                    <p:set>
                                      <p:cBhvr>
                                        <p:cTn id="60" dur="1" fill="hold">
                                          <p:stCondLst>
                                            <p:cond delay="0"/>
                                          </p:stCondLst>
                                        </p:cTn>
                                        <p:tgtEl>
                                          <p:spTgt spid="437"/>
                                        </p:tgtEl>
                                        <p:attrNameLst>
                                          <p:attrName>style.visibility</p:attrName>
                                        </p:attrNameLst>
                                      </p:cBhvr>
                                      <p:to>
                                        <p:strVal val="visible"/>
                                      </p:to>
                                    </p:set>
                                    <p:animEffect transition="in" filter="wipe(down)">
                                      <p:cBhvr>
                                        <p:cTn id="61" dur="580">
                                          <p:stCondLst>
                                            <p:cond delay="0"/>
                                          </p:stCondLst>
                                        </p:cTn>
                                        <p:tgtEl>
                                          <p:spTgt spid="437"/>
                                        </p:tgtEl>
                                      </p:cBhvr>
                                    </p:animEffect>
                                    <p:anim calcmode="lin" valueType="num">
                                      <p:cBhvr>
                                        <p:cTn id="62" dur="1822" tmFilter="0,0; 0.14,0.36; 0.43,0.73; 0.71,0.91; 1.0,1.0">
                                          <p:stCondLst>
                                            <p:cond delay="0"/>
                                          </p:stCondLst>
                                        </p:cTn>
                                        <p:tgtEl>
                                          <p:spTgt spid="437"/>
                                        </p:tgtEl>
                                        <p:attrNameLst>
                                          <p:attrName>ppt_x</p:attrName>
                                        </p:attrNameLst>
                                      </p:cBhvr>
                                      <p:tavLst>
                                        <p:tav tm="0">
                                          <p:val>
                                            <p:strVal val="#ppt_x-0.25"/>
                                          </p:val>
                                        </p:tav>
                                        <p:tav tm="100000">
                                          <p:val>
                                            <p:strVal val="#ppt_x"/>
                                          </p:val>
                                        </p:tav>
                                      </p:tavLst>
                                    </p:anim>
                                    <p:anim calcmode="lin" valueType="num">
                                      <p:cBhvr>
                                        <p:cTn id="63" dur="664" tmFilter="0.0,0.0; 0.25,0.07; 0.50,0.2; 0.75,0.467; 1.0,1.0">
                                          <p:stCondLst>
                                            <p:cond delay="0"/>
                                          </p:stCondLst>
                                        </p:cTn>
                                        <p:tgtEl>
                                          <p:spTgt spid="437"/>
                                        </p:tgtEl>
                                        <p:attrNameLst>
                                          <p:attrName>ppt_y</p:attrName>
                                        </p:attrNameLst>
                                      </p:cBhvr>
                                      <p:tavLst>
                                        <p:tav tm="0" fmla="#ppt_y-sin(pi*$)/3">
                                          <p:val>
                                            <p:fltVal val="0.5"/>
                                          </p:val>
                                        </p:tav>
                                        <p:tav tm="100000">
                                          <p:val>
                                            <p:fltVal val="1"/>
                                          </p:val>
                                        </p:tav>
                                      </p:tavLst>
                                    </p:anim>
                                    <p:anim calcmode="lin" valueType="num">
                                      <p:cBhvr>
                                        <p:cTn id="64" dur="664" tmFilter="0, 0; 0.125,0.2665; 0.25,0.4; 0.375,0.465; 0.5,0.5;  0.625,0.535; 0.75,0.6; 0.875,0.7335; 1,1">
                                          <p:stCondLst>
                                            <p:cond delay="664"/>
                                          </p:stCondLst>
                                        </p:cTn>
                                        <p:tgtEl>
                                          <p:spTgt spid="437"/>
                                        </p:tgtEl>
                                        <p:attrNameLst>
                                          <p:attrName>ppt_y</p:attrName>
                                        </p:attrNameLst>
                                      </p:cBhvr>
                                      <p:tavLst>
                                        <p:tav tm="0" fmla="#ppt_y-sin(pi*$)/9">
                                          <p:val>
                                            <p:fltVal val="0"/>
                                          </p:val>
                                        </p:tav>
                                        <p:tav tm="100000">
                                          <p:val>
                                            <p:fltVal val="1"/>
                                          </p:val>
                                        </p:tav>
                                      </p:tavLst>
                                    </p:anim>
                                    <p:anim calcmode="lin" valueType="num">
                                      <p:cBhvr>
                                        <p:cTn id="65" dur="332" tmFilter="0, 0; 0.125,0.2665; 0.25,0.4; 0.375,0.465; 0.5,0.5;  0.625,0.535; 0.75,0.6; 0.875,0.7335; 1,1">
                                          <p:stCondLst>
                                            <p:cond delay="1324"/>
                                          </p:stCondLst>
                                        </p:cTn>
                                        <p:tgtEl>
                                          <p:spTgt spid="437"/>
                                        </p:tgtEl>
                                        <p:attrNameLst>
                                          <p:attrName>ppt_y</p:attrName>
                                        </p:attrNameLst>
                                      </p:cBhvr>
                                      <p:tavLst>
                                        <p:tav tm="0" fmla="#ppt_y-sin(pi*$)/27">
                                          <p:val>
                                            <p:fltVal val="0"/>
                                          </p:val>
                                        </p:tav>
                                        <p:tav tm="100000">
                                          <p:val>
                                            <p:fltVal val="1"/>
                                          </p:val>
                                        </p:tav>
                                      </p:tavLst>
                                    </p:anim>
                                    <p:anim calcmode="lin" valueType="num">
                                      <p:cBhvr>
                                        <p:cTn id="66" dur="164" tmFilter="0, 0; 0.125,0.2665; 0.25,0.4; 0.375,0.465; 0.5,0.5;  0.625,0.535; 0.75,0.6; 0.875,0.7335; 1,1">
                                          <p:stCondLst>
                                            <p:cond delay="1656"/>
                                          </p:stCondLst>
                                        </p:cTn>
                                        <p:tgtEl>
                                          <p:spTgt spid="437"/>
                                        </p:tgtEl>
                                        <p:attrNameLst>
                                          <p:attrName>ppt_y</p:attrName>
                                        </p:attrNameLst>
                                      </p:cBhvr>
                                      <p:tavLst>
                                        <p:tav tm="0" fmla="#ppt_y-sin(pi*$)/81">
                                          <p:val>
                                            <p:fltVal val="0"/>
                                          </p:val>
                                        </p:tav>
                                        <p:tav tm="100000">
                                          <p:val>
                                            <p:fltVal val="1"/>
                                          </p:val>
                                        </p:tav>
                                      </p:tavLst>
                                    </p:anim>
                                    <p:animScale>
                                      <p:cBhvr>
                                        <p:cTn id="67" dur="26">
                                          <p:stCondLst>
                                            <p:cond delay="650"/>
                                          </p:stCondLst>
                                        </p:cTn>
                                        <p:tgtEl>
                                          <p:spTgt spid="437"/>
                                        </p:tgtEl>
                                      </p:cBhvr>
                                      <p:to x="100000" y="60000"/>
                                    </p:animScale>
                                    <p:animScale>
                                      <p:cBhvr>
                                        <p:cTn id="68" dur="166" decel="50000">
                                          <p:stCondLst>
                                            <p:cond delay="676"/>
                                          </p:stCondLst>
                                        </p:cTn>
                                        <p:tgtEl>
                                          <p:spTgt spid="437"/>
                                        </p:tgtEl>
                                      </p:cBhvr>
                                      <p:to x="100000" y="100000"/>
                                    </p:animScale>
                                    <p:animScale>
                                      <p:cBhvr>
                                        <p:cTn id="69" dur="26">
                                          <p:stCondLst>
                                            <p:cond delay="1312"/>
                                          </p:stCondLst>
                                        </p:cTn>
                                        <p:tgtEl>
                                          <p:spTgt spid="437"/>
                                        </p:tgtEl>
                                      </p:cBhvr>
                                      <p:to x="100000" y="80000"/>
                                    </p:animScale>
                                    <p:animScale>
                                      <p:cBhvr>
                                        <p:cTn id="70" dur="166" decel="50000">
                                          <p:stCondLst>
                                            <p:cond delay="1338"/>
                                          </p:stCondLst>
                                        </p:cTn>
                                        <p:tgtEl>
                                          <p:spTgt spid="437"/>
                                        </p:tgtEl>
                                      </p:cBhvr>
                                      <p:to x="100000" y="100000"/>
                                    </p:animScale>
                                    <p:animScale>
                                      <p:cBhvr>
                                        <p:cTn id="71" dur="26">
                                          <p:stCondLst>
                                            <p:cond delay="1642"/>
                                          </p:stCondLst>
                                        </p:cTn>
                                        <p:tgtEl>
                                          <p:spTgt spid="437"/>
                                        </p:tgtEl>
                                      </p:cBhvr>
                                      <p:to x="100000" y="90000"/>
                                    </p:animScale>
                                    <p:animScale>
                                      <p:cBhvr>
                                        <p:cTn id="72" dur="166" decel="50000">
                                          <p:stCondLst>
                                            <p:cond delay="1668"/>
                                          </p:stCondLst>
                                        </p:cTn>
                                        <p:tgtEl>
                                          <p:spTgt spid="437"/>
                                        </p:tgtEl>
                                      </p:cBhvr>
                                      <p:to x="100000" y="100000"/>
                                    </p:animScale>
                                    <p:animScale>
                                      <p:cBhvr>
                                        <p:cTn id="73" dur="26">
                                          <p:stCondLst>
                                            <p:cond delay="1808"/>
                                          </p:stCondLst>
                                        </p:cTn>
                                        <p:tgtEl>
                                          <p:spTgt spid="437"/>
                                        </p:tgtEl>
                                      </p:cBhvr>
                                      <p:to x="100000" y="95000"/>
                                    </p:animScale>
                                    <p:animScale>
                                      <p:cBhvr>
                                        <p:cTn id="74" dur="166" decel="50000">
                                          <p:stCondLst>
                                            <p:cond delay="1834"/>
                                          </p:stCondLst>
                                        </p:cTn>
                                        <p:tgtEl>
                                          <p:spTgt spid="43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2" grpId="0"/>
      <p:bldP spid="433" grpId="0"/>
      <p:bldP spid="434" grpId="0"/>
      <p:bldP spid="435" grpId="0"/>
      <p:bldP spid="437" grpId="0"/>
      <p:bldP spid="439" grpId="0"/>
      <p:bldP spid="445" grpId="0" animBg="1"/>
      <p:bldP spid="446" grpId="0" animBg="1"/>
      <p:bldP spid="447" grpId="0" animBg="1"/>
      <p:bldP spid="44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3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b="1" dirty="0"/>
              <a:t>PROJECT TIMELINE</a:t>
            </a:r>
            <a:endParaRPr sz="3200" b="1" dirty="0"/>
          </a:p>
        </p:txBody>
      </p:sp>
      <p:sp>
        <p:nvSpPr>
          <p:cNvPr id="661" name="Google Shape;661;p36"/>
          <p:cNvSpPr txBox="1"/>
          <p:nvPr/>
        </p:nvSpPr>
        <p:spPr>
          <a:xfrm>
            <a:off x="1354533"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dirty="0">
                <a:solidFill>
                  <a:srgbClr val="FFFFFF"/>
                </a:solidFill>
                <a:latin typeface="Roboto"/>
                <a:ea typeface="Roboto"/>
                <a:cs typeface="Roboto"/>
                <a:sym typeface="Roboto"/>
              </a:rPr>
              <a:t>10 OCT</a:t>
            </a:r>
            <a:endParaRPr sz="800" dirty="0">
              <a:solidFill>
                <a:srgbClr val="FFFFFF"/>
              </a:solidFill>
              <a:latin typeface="Roboto"/>
              <a:ea typeface="Roboto"/>
              <a:cs typeface="Roboto"/>
              <a:sym typeface="Roboto"/>
            </a:endParaRPr>
          </a:p>
          <a:p>
            <a:pPr marL="0" lvl="0" indent="0" algn="l" rtl="0">
              <a:spcBef>
                <a:spcPts val="1600"/>
              </a:spcBef>
              <a:spcAft>
                <a:spcPts val="1600"/>
              </a:spcAft>
              <a:buNone/>
            </a:pPr>
            <a:endParaRPr sz="800" dirty="0">
              <a:solidFill>
                <a:srgbClr val="FFFFFF"/>
              </a:solidFill>
              <a:latin typeface="Roboto"/>
              <a:ea typeface="Roboto"/>
              <a:cs typeface="Roboto"/>
              <a:sym typeface="Roboto"/>
            </a:endParaRPr>
          </a:p>
        </p:txBody>
      </p:sp>
      <p:sp>
        <p:nvSpPr>
          <p:cNvPr id="662" name="Google Shape;662;p36"/>
          <p:cNvSpPr txBox="1"/>
          <p:nvPr/>
        </p:nvSpPr>
        <p:spPr>
          <a:xfrm>
            <a:off x="698027" y="3035241"/>
            <a:ext cx="1612753"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solidFill>
                  <a:srgbClr val="FFFFFF"/>
                </a:solidFill>
                <a:latin typeface="Roboto"/>
                <a:ea typeface="Roboto"/>
                <a:cs typeface="Roboto"/>
                <a:sym typeface="Roboto"/>
              </a:rPr>
              <a:t>FINDING THE GRAPHICS</a:t>
            </a:r>
            <a:endParaRPr sz="1000" dirty="0">
              <a:solidFill>
                <a:srgbClr val="FFFFFF"/>
              </a:solidFill>
              <a:latin typeface="Roboto"/>
              <a:ea typeface="Roboto"/>
              <a:cs typeface="Roboto"/>
              <a:sym typeface="Roboto"/>
            </a:endParaRPr>
          </a:p>
        </p:txBody>
      </p:sp>
      <p:sp>
        <p:nvSpPr>
          <p:cNvPr id="664" name="Google Shape;664;p36"/>
          <p:cNvSpPr txBox="1"/>
          <p:nvPr/>
        </p:nvSpPr>
        <p:spPr>
          <a:xfrm>
            <a:off x="2456229"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dirty="0">
                <a:solidFill>
                  <a:srgbClr val="FFFFFF"/>
                </a:solidFill>
                <a:latin typeface="Roboto"/>
                <a:ea typeface="Roboto"/>
                <a:cs typeface="Roboto"/>
                <a:sym typeface="Roboto"/>
              </a:rPr>
              <a:t>15 OCT</a:t>
            </a:r>
            <a:endParaRPr sz="800" dirty="0">
              <a:solidFill>
                <a:srgbClr val="FFFFFF"/>
              </a:solidFill>
              <a:latin typeface="Roboto"/>
              <a:ea typeface="Roboto"/>
              <a:cs typeface="Roboto"/>
              <a:sym typeface="Roboto"/>
            </a:endParaRPr>
          </a:p>
          <a:p>
            <a:pPr marL="0" lvl="0" indent="0" algn="l" rtl="0">
              <a:spcBef>
                <a:spcPts val="1600"/>
              </a:spcBef>
              <a:spcAft>
                <a:spcPts val="1600"/>
              </a:spcAft>
              <a:buNone/>
            </a:pPr>
            <a:endParaRPr sz="800" dirty="0">
              <a:solidFill>
                <a:srgbClr val="FFFFFF"/>
              </a:solidFill>
              <a:latin typeface="Roboto"/>
              <a:ea typeface="Roboto"/>
              <a:cs typeface="Roboto"/>
              <a:sym typeface="Roboto"/>
            </a:endParaRPr>
          </a:p>
        </p:txBody>
      </p:sp>
      <p:sp>
        <p:nvSpPr>
          <p:cNvPr id="665" name="Google Shape;665;p36"/>
          <p:cNvSpPr txBox="1"/>
          <p:nvPr/>
        </p:nvSpPr>
        <p:spPr>
          <a:xfrm>
            <a:off x="2208398" y="3105271"/>
            <a:ext cx="1324395"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solidFill>
                  <a:srgbClr val="FFFFFF"/>
                </a:solidFill>
                <a:latin typeface="Roboto"/>
                <a:ea typeface="Roboto"/>
                <a:cs typeface="Roboto"/>
                <a:sym typeface="Roboto"/>
              </a:rPr>
              <a:t>SETTING UP OF THE GRAPHICS</a:t>
            </a:r>
            <a:endParaRPr sz="1000" dirty="0">
              <a:solidFill>
                <a:srgbClr val="FFFFFF"/>
              </a:solidFill>
              <a:latin typeface="Roboto"/>
              <a:ea typeface="Roboto"/>
              <a:cs typeface="Roboto"/>
              <a:sym typeface="Roboto"/>
            </a:endParaRPr>
          </a:p>
        </p:txBody>
      </p:sp>
      <p:sp>
        <p:nvSpPr>
          <p:cNvPr id="666" name="Google Shape;666;p36"/>
          <p:cNvSpPr txBox="1"/>
          <p:nvPr/>
        </p:nvSpPr>
        <p:spPr>
          <a:xfrm>
            <a:off x="2302396" y="3307024"/>
            <a:ext cx="11364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endParaRPr sz="800" dirty="0">
              <a:solidFill>
                <a:srgbClr val="FFFFFF"/>
              </a:solidFill>
              <a:latin typeface="Roboto"/>
              <a:ea typeface="Roboto"/>
              <a:cs typeface="Roboto"/>
              <a:sym typeface="Roboto"/>
            </a:endParaRPr>
          </a:p>
        </p:txBody>
      </p:sp>
      <p:sp>
        <p:nvSpPr>
          <p:cNvPr id="667" name="Google Shape;667;p36"/>
          <p:cNvSpPr txBox="1"/>
          <p:nvPr/>
        </p:nvSpPr>
        <p:spPr>
          <a:xfrm>
            <a:off x="3550435"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dirty="0">
                <a:solidFill>
                  <a:srgbClr val="FFFFFF"/>
                </a:solidFill>
                <a:latin typeface="Roboto"/>
                <a:ea typeface="Roboto"/>
                <a:cs typeface="Roboto"/>
                <a:sym typeface="Roboto"/>
              </a:rPr>
              <a:t>30 OCT</a:t>
            </a:r>
            <a:endParaRPr sz="800" dirty="0">
              <a:solidFill>
                <a:srgbClr val="FFFFFF"/>
              </a:solidFill>
              <a:latin typeface="Roboto"/>
              <a:ea typeface="Roboto"/>
              <a:cs typeface="Roboto"/>
              <a:sym typeface="Roboto"/>
            </a:endParaRPr>
          </a:p>
          <a:p>
            <a:pPr marL="0" lvl="0" indent="0" algn="l" rtl="0">
              <a:spcBef>
                <a:spcPts val="1600"/>
              </a:spcBef>
              <a:spcAft>
                <a:spcPts val="1600"/>
              </a:spcAft>
              <a:buNone/>
            </a:pPr>
            <a:endParaRPr sz="800" dirty="0">
              <a:solidFill>
                <a:srgbClr val="FFFFFF"/>
              </a:solidFill>
              <a:latin typeface="Roboto"/>
              <a:ea typeface="Roboto"/>
              <a:cs typeface="Roboto"/>
              <a:sym typeface="Roboto"/>
            </a:endParaRPr>
          </a:p>
        </p:txBody>
      </p:sp>
      <p:sp>
        <p:nvSpPr>
          <p:cNvPr id="668" name="Google Shape;668;p36"/>
          <p:cNvSpPr txBox="1"/>
          <p:nvPr/>
        </p:nvSpPr>
        <p:spPr>
          <a:xfrm>
            <a:off x="3430520" y="3019783"/>
            <a:ext cx="1136400"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solidFill>
                  <a:srgbClr val="FFFFFF"/>
                </a:solidFill>
                <a:latin typeface="Roboto"/>
                <a:ea typeface="Roboto"/>
                <a:cs typeface="Roboto"/>
                <a:sym typeface="Roboto"/>
              </a:rPr>
              <a:t>USING CLASSES</a:t>
            </a:r>
            <a:endParaRPr sz="1000" dirty="0">
              <a:solidFill>
                <a:srgbClr val="FFFFFF"/>
              </a:solidFill>
              <a:latin typeface="Roboto"/>
              <a:ea typeface="Roboto"/>
              <a:cs typeface="Roboto"/>
              <a:sym typeface="Roboto"/>
            </a:endParaRPr>
          </a:p>
        </p:txBody>
      </p:sp>
      <p:sp>
        <p:nvSpPr>
          <p:cNvPr id="669" name="Google Shape;669;p36"/>
          <p:cNvSpPr txBox="1"/>
          <p:nvPr/>
        </p:nvSpPr>
        <p:spPr>
          <a:xfrm>
            <a:off x="3438904" y="3307022"/>
            <a:ext cx="1136400" cy="66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endParaRPr sz="800" dirty="0">
              <a:solidFill>
                <a:srgbClr val="FFFFFF"/>
              </a:solidFill>
              <a:latin typeface="Roboto"/>
              <a:ea typeface="Roboto"/>
              <a:cs typeface="Roboto"/>
              <a:sym typeface="Roboto"/>
            </a:endParaRPr>
          </a:p>
        </p:txBody>
      </p:sp>
      <p:sp>
        <p:nvSpPr>
          <p:cNvPr id="670" name="Google Shape;670;p36"/>
          <p:cNvSpPr txBox="1"/>
          <p:nvPr/>
        </p:nvSpPr>
        <p:spPr>
          <a:xfrm>
            <a:off x="4641999"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dirty="0">
                <a:solidFill>
                  <a:schemeClr val="lt1"/>
                </a:solidFill>
                <a:latin typeface="Roboto"/>
                <a:ea typeface="Roboto"/>
                <a:cs typeface="Roboto"/>
                <a:sym typeface="Roboto"/>
              </a:rPr>
              <a:t>5 NOV</a:t>
            </a:r>
            <a:endParaRPr sz="800" dirty="0">
              <a:solidFill>
                <a:schemeClr val="lt1"/>
              </a:solidFill>
              <a:latin typeface="Roboto"/>
              <a:ea typeface="Roboto"/>
              <a:cs typeface="Roboto"/>
              <a:sym typeface="Roboto"/>
            </a:endParaRPr>
          </a:p>
          <a:p>
            <a:pPr marL="0" lvl="0" indent="0" algn="l" rtl="0">
              <a:spcBef>
                <a:spcPts val="1600"/>
              </a:spcBef>
              <a:spcAft>
                <a:spcPts val="1600"/>
              </a:spcAft>
              <a:buNone/>
            </a:pPr>
            <a:endParaRPr sz="800" dirty="0">
              <a:solidFill>
                <a:schemeClr val="lt1"/>
              </a:solidFill>
              <a:latin typeface="Roboto"/>
              <a:ea typeface="Roboto"/>
              <a:cs typeface="Roboto"/>
              <a:sym typeface="Roboto"/>
            </a:endParaRPr>
          </a:p>
        </p:txBody>
      </p:sp>
      <p:sp>
        <p:nvSpPr>
          <p:cNvPr id="671" name="Google Shape;671;p36"/>
          <p:cNvSpPr txBox="1"/>
          <p:nvPr/>
        </p:nvSpPr>
        <p:spPr>
          <a:xfrm>
            <a:off x="4550260" y="3019781"/>
            <a:ext cx="1136400" cy="565083"/>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solidFill>
                  <a:schemeClr val="lt1"/>
                </a:solidFill>
                <a:latin typeface="Roboto"/>
                <a:ea typeface="Roboto"/>
                <a:cs typeface="Roboto"/>
                <a:sym typeface="Roboto"/>
              </a:rPr>
              <a:t>USE OF OTHER OOPS CONCEPTS</a:t>
            </a:r>
            <a:endParaRPr sz="1000" dirty="0">
              <a:solidFill>
                <a:schemeClr val="lt1"/>
              </a:solidFill>
              <a:latin typeface="Roboto"/>
              <a:ea typeface="Roboto"/>
              <a:cs typeface="Roboto"/>
              <a:sym typeface="Roboto"/>
            </a:endParaRPr>
          </a:p>
        </p:txBody>
      </p:sp>
      <p:sp>
        <p:nvSpPr>
          <p:cNvPr id="673" name="Google Shape;673;p36"/>
          <p:cNvSpPr txBox="1"/>
          <p:nvPr/>
        </p:nvSpPr>
        <p:spPr>
          <a:xfrm>
            <a:off x="5730297"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dirty="0">
                <a:solidFill>
                  <a:schemeClr val="lt1"/>
                </a:solidFill>
                <a:latin typeface="Roboto"/>
                <a:ea typeface="Roboto"/>
                <a:cs typeface="Roboto"/>
                <a:sym typeface="Roboto"/>
              </a:rPr>
              <a:t>10 NOV</a:t>
            </a:r>
            <a:endParaRPr sz="800" dirty="0">
              <a:solidFill>
                <a:schemeClr val="lt1"/>
              </a:solidFill>
              <a:latin typeface="Roboto"/>
              <a:ea typeface="Roboto"/>
              <a:cs typeface="Roboto"/>
              <a:sym typeface="Roboto"/>
            </a:endParaRPr>
          </a:p>
          <a:p>
            <a:pPr marL="0" lvl="0" indent="0" algn="l" rtl="0">
              <a:spcBef>
                <a:spcPts val="1600"/>
              </a:spcBef>
              <a:spcAft>
                <a:spcPts val="1600"/>
              </a:spcAft>
              <a:buNone/>
            </a:pPr>
            <a:endParaRPr sz="800" dirty="0">
              <a:solidFill>
                <a:schemeClr val="lt1"/>
              </a:solidFill>
              <a:latin typeface="Roboto"/>
              <a:ea typeface="Roboto"/>
              <a:cs typeface="Roboto"/>
              <a:sym typeface="Roboto"/>
            </a:endParaRPr>
          </a:p>
        </p:txBody>
      </p:sp>
      <p:sp>
        <p:nvSpPr>
          <p:cNvPr id="674" name="Google Shape;674;p36"/>
          <p:cNvSpPr txBox="1"/>
          <p:nvPr/>
        </p:nvSpPr>
        <p:spPr>
          <a:xfrm>
            <a:off x="5570982" y="3105271"/>
            <a:ext cx="1244047"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solidFill>
                  <a:schemeClr val="lt1"/>
                </a:solidFill>
                <a:latin typeface="Roboto"/>
                <a:ea typeface="Roboto"/>
                <a:cs typeface="Roboto"/>
                <a:sym typeface="Roboto"/>
              </a:rPr>
              <a:t>COLLABORATION OF THE WORK</a:t>
            </a:r>
            <a:endParaRPr sz="1000" dirty="0">
              <a:solidFill>
                <a:schemeClr val="lt1"/>
              </a:solidFill>
              <a:latin typeface="Roboto"/>
              <a:ea typeface="Roboto"/>
              <a:cs typeface="Roboto"/>
              <a:sym typeface="Roboto"/>
            </a:endParaRPr>
          </a:p>
        </p:txBody>
      </p:sp>
      <p:sp>
        <p:nvSpPr>
          <p:cNvPr id="676" name="Google Shape;676;p36"/>
          <p:cNvSpPr txBox="1"/>
          <p:nvPr/>
        </p:nvSpPr>
        <p:spPr>
          <a:xfrm>
            <a:off x="6822217" y="1900925"/>
            <a:ext cx="538200" cy="21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800" dirty="0">
                <a:solidFill>
                  <a:schemeClr val="lt1"/>
                </a:solidFill>
                <a:latin typeface="Roboto"/>
                <a:ea typeface="Roboto"/>
                <a:cs typeface="Roboto"/>
                <a:sym typeface="Roboto"/>
              </a:rPr>
              <a:t>16 NOV</a:t>
            </a:r>
            <a:endParaRPr sz="800" dirty="0">
              <a:solidFill>
                <a:schemeClr val="lt1"/>
              </a:solidFill>
              <a:latin typeface="Roboto"/>
              <a:ea typeface="Roboto"/>
              <a:cs typeface="Roboto"/>
              <a:sym typeface="Roboto"/>
            </a:endParaRPr>
          </a:p>
          <a:p>
            <a:pPr marL="0" lvl="0" indent="0" algn="l" rtl="0">
              <a:spcBef>
                <a:spcPts val="1600"/>
              </a:spcBef>
              <a:spcAft>
                <a:spcPts val="1600"/>
              </a:spcAft>
              <a:buNone/>
            </a:pPr>
            <a:endParaRPr sz="800" dirty="0">
              <a:solidFill>
                <a:schemeClr val="lt1"/>
              </a:solidFill>
              <a:latin typeface="Roboto"/>
              <a:ea typeface="Roboto"/>
              <a:cs typeface="Roboto"/>
              <a:sym typeface="Roboto"/>
            </a:endParaRPr>
          </a:p>
        </p:txBody>
      </p:sp>
      <p:sp>
        <p:nvSpPr>
          <p:cNvPr id="677" name="Google Shape;677;p36"/>
          <p:cNvSpPr txBox="1"/>
          <p:nvPr/>
        </p:nvSpPr>
        <p:spPr>
          <a:xfrm>
            <a:off x="6741617" y="3035241"/>
            <a:ext cx="1594783" cy="403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1000" dirty="0">
                <a:solidFill>
                  <a:schemeClr val="lt1"/>
                </a:solidFill>
                <a:latin typeface="Roboto"/>
                <a:ea typeface="Roboto"/>
                <a:cs typeface="Roboto"/>
                <a:sym typeface="Roboto"/>
              </a:rPr>
              <a:t>PROJECT COMPLETION</a:t>
            </a:r>
            <a:endParaRPr sz="1000" dirty="0">
              <a:solidFill>
                <a:schemeClr val="lt1"/>
              </a:solidFill>
              <a:latin typeface="Roboto"/>
              <a:ea typeface="Roboto"/>
              <a:cs typeface="Roboto"/>
              <a:sym typeface="Roboto"/>
            </a:endParaRPr>
          </a:p>
        </p:txBody>
      </p:sp>
      <p:cxnSp>
        <p:nvCxnSpPr>
          <p:cNvPr id="679" name="Google Shape;679;p36"/>
          <p:cNvCxnSpPr/>
          <p:nvPr/>
        </p:nvCxnSpPr>
        <p:spPr>
          <a:xfrm>
            <a:off x="1761628"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80" name="Google Shape;680;p36"/>
          <p:cNvSpPr/>
          <p:nvPr/>
        </p:nvSpPr>
        <p:spPr>
          <a:xfrm flipH="1">
            <a:off x="1228048"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81" name="Google Shape;681;p36"/>
          <p:cNvSpPr/>
          <p:nvPr/>
        </p:nvSpPr>
        <p:spPr>
          <a:xfrm>
            <a:off x="1227675"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82" name="Google Shape;682;p36"/>
          <p:cNvCxnSpPr/>
          <p:nvPr/>
        </p:nvCxnSpPr>
        <p:spPr>
          <a:xfrm>
            <a:off x="2855284"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83" name="Google Shape;683;p36"/>
          <p:cNvSpPr/>
          <p:nvPr/>
        </p:nvSpPr>
        <p:spPr>
          <a:xfrm flipH="1">
            <a:off x="2321705"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  </a:t>
            </a:r>
            <a:endParaRPr>
              <a:solidFill>
                <a:srgbClr val="999999"/>
              </a:solidFill>
            </a:endParaRPr>
          </a:p>
        </p:txBody>
      </p:sp>
      <p:sp>
        <p:nvSpPr>
          <p:cNvPr id="684" name="Google Shape;684;p36"/>
          <p:cNvSpPr/>
          <p:nvPr/>
        </p:nvSpPr>
        <p:spPr>
          <a:xfrm>
            <a:off x="2321332"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85" name="Google Shape;685;p36"/>
          <p:cNvCxnSpPr/>
          <p:nvPr/>
        </p:nvCxnSpPr>
        <p:spPr>
          <a:xfrm>
            <a:off x="3949490" y="2076708"/>
            <a:ext cx="639000" cy="660000"/>
          </a:xfrm>
          <a:prstGeom prst="straightConnector1">
            <a:avLst/>
          </a:prstGeom>
          <a:noFill/>
          <a:ln w="9525" cap="flat" cmpd="sng">
            <a:solidFill>
              <a:srgbClr val="FFFFFF"/>
            </a:solidFill>
            <a:prstDash val="solid"/>
            <a:round/>
            <a:headEnd type="none" w="med" len="med"/>
            <a:tailEnd type="none" w="med" len="med"/>
          </a:ln>
        </p:spPr>
      </p:cxnSp>
      <p:sp>
        <p:nvSpPr>
          <p:cNvPr id="686" name="Google Shape;686;p36"/>
          <p:cNvSpPr/>
          <p:nvPr/>
        </p:nvSpPr>
        <p:spPr>
          <a:xfrm flipH="1">
            <a:off x="3415911"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87" name="Google Shape;687;p36"/>
          <p:cNvSpPr/>
          <p:nvPr/>
        </p:nvSpPr>
        <p:spPr>
          <a:xfrm>
            <a:off x="3415538"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88" name="Google Shape;688;p36"/>
          <p:cNvCxnSpPr/>
          <p:nvPr/>
        </p:nvCxnSpPr>
        <p:spPr>
          <a:xfrm>
            <a:off x="5041054"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89" name="Google Shape;689;p36"/>
          <p:cNvSpPr/>
          <p:nvPr/>
        </p:nvSpPr>
        <p:spPr>
          <a:xfrm flipH="1">
            <a:off x="4507474"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90" name="Google Shape;690;p36"/>
          <p:cNvSpPr/>
          <p:nvPr/>
        </p:nvSpPr>
        <p:spPr>
          <a:xfrm>
            <a:off x="4507101"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91" name="Google Shape;691;p36"/>
          <p:cNvCxnSpPr/>
          <p:nvPr/>
        </p:nvCxnSpPr>
        <p:spPr>
          <a:xfrm>
            <a:off x="6129352"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92" name="Google Shape;692;p36"/>
          <p:cNvSpPr/>
          <p:nvPr/>
        </p:nvSpPr>
        <p:spPr>
          <a:xfrm flipH="1">
            <a:off x="5595772"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93" name="Google Shape;693;p36"/>
          <p:cNvSpPr/>
          <p:nvPr/>
        </p:nvSpPr>
        <p:spPr>
          <a:xfrm>
            <a:off x="5595400"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cxnSp>
        <p:nvCxnSpPr>
          <p:cNvPr id="694" name="Google Shape;694;p36"/>
          <p:cNvCxnSpPr/>
          <p:nvPr/>
        </p:nvCxnSpPr>
        <p:spPr>
          <a:xfrm>
            <a:off x="7221273" y="2076708"/>
            <a:ext cx="639000" cy="660000"/>
          </a:xfrm>
          <a:prstGeom prst="straightConnector1">
            <a:avLst/>
          </a:prstGeom>
          <a:noFill/>
          <a:ln w="9525" cap="flat" cmpd="sng">
            <a:solidFill>
              <a:schemeClr val="accent3"/>
            </a:solidFill>
            <a:prstDash val="solid"/>
            <a:round/>
            <a:headEnd type="none" w="med" len="med"/>
            <a:tailEnd type="none" w="med" len="med"/>
          </a:ln>
        </p:spPr>
      </p:cxnSp>
      <p:sp>
        <p:nvSpPr>
          <p:cNvPr id="695" name="Google Shape;695;p36"/>
          <p:cNvSpPr/>
          <p:nvPr/>
        </p:nvSpPr>
        <p:spPr>
          <a:xfrm flipH="1">
            <a:off x="6687693"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696" name="Google Shape;696;p36"/>
          <p:cNvSpPr/>
          <p:nvPr/>
        </p:nvSpPr>
        <p:spPr>
          <a:xfrm>
            <a:off x="6687320"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pic>
        <p:nvPicPr>
          <p:cNvPr id="2" name="Google Shape;275;p22" descr="offset_comp_442889_edtied2.jpg">
            <a:extLst>
              <a:ext uri="{FF2B5EF4-FFF2-40B4-BE49-F238E27FC236}">
                <a16:creationId xmlns:a16="http://schemas.microsoft.com/office/drawing/2014/main" id="{2CC21F9C-F50D-44B5-95AC-BDB80E17BE09}"/>
              </a:ext>
            </a:extLst>
          </p:cNvPr>
          <p:cNvPicPr preferRelativeResize="0"/>
          <p:nvPr/>
        </p:nvPicPr>
        <p:blipFill rotWithShape="1">
          <a:blip r:embed="rId3">
            <a:alphaModFix/>
          </a:blip>
          <a:srcRect l="23925" t="16463" r="30743" b="15476"/>
          <a:stretch/>
        </p:blipFill>
        <p:spPr>
          <a:xfrm rot="5400000">
            <a:off x="6636900" y="7771"/>
            <a:ext cx="2504700" cy="2509500"/>
          </a:xfrm>
          <a:prstGeom prst="diagStripe">
            <a:avLst>
              <a:gd name="adj" fmla="val 50445"/>
            </a:avLst>
          </a:prstGeom>
          <a:noFill/>
          <a:ln>
            <a:noFill/>
          </a:ln>
        </p:spPr>
      </p:pic>
      <p:pic>
        <p:nvPicPr>
          <p:cNvPr id="3" name="Google Shape;273;p22" descr="offset_comp_267026.jpg">
            <a:extLst>
              <a:ext uri="{FF2B5EF4-FFF2-40B4-BE49-F238E27FC236}">
                <a16:creationId xmlns:a16="http://schemas.microsoft.com/office/drawing/2014/main" id="{EC43B628-8055-45C4-A563-708E3BDE96D1}"/>
              </a:ext>
            </a:extLst>
          </p:cNvPr>
          <p:cNvPicPr preferRelativeResize="0"/>
          <p:nvPr/>
        </p:nvPicPr>
        <p:blipFill rotWithShape="1">
          <a:blip r:embed="rId4">
            <a:alphaModFix/>
          </a:blip>
          <a:srcRect l="39740" t="41470" r="17180" b="-6208"/>
          <a:stretch/>
        </p:blipFill>
        <p:spPr>
          <a:xfrm rot="-5400000">
            <a:off x="18570" y="2683631"/>
            <a:ext cx="2431500" cy="2436000"/>
          </a:xfrm>
          <a:prstGeom prst="diagStripe">
            <a:avLst>
              <a:gd name="adj" fmla="val 50445"/>
            </a:avLst>
          </a:prstGeom>
          <a:noFill/>
          <a:ln>
            <a:noFill/>
          </a:ln>
        </p:spPr>
      </p:pic>
      <p:sp>
        <p:nvSpPr>
          <p:cNvPr id="4" name="Google Shape;276;p22">
            <a:extLst>
              <a:ext uri="{FF2B5EF4-FFF2-40B4-BE49-F238E27FC236}">
                <a16:creationId xmlns:a16="http://schemas.microsoft.com/office/drawing/2014/main" id="{D3CD3259-1A97-4964-ABD2-8E144248AD79}"/>
              </a:ext>
            </a:extLst>
          </p:cNvPr>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60"/>
                                        </p:tgtEl>
                                        <p:attrNameLst>
                                          <p:attrName>style.visibility</p:attrName>
                                        </p:attrNameLst>
                                      </p:cBhvr>
                                      <p:to>
                                        <p:strVal val="visible"/>
                                      </p:to>
                                    </p:set>
                                    <p:animEffect transition="in" filter="fade">
                                      <p:cBhvr>
                                        <p:cTn id="7" dur="1000"/>
                                        <p:tgtEl>
                                          <p:spTgt spid="660"/>
                                        </p:tgtEl>
                                      </p:cBhvr>
                                    </p:animEffect>
                                    <p:anim calcmode="lin" valueType="num">
                                      <p:cBhvr>
                                        <p:cTn id="8" dur="1000" fill="hold"/>
                                        <p:tgtEl>
                                          <p:spTgt spid="660"/>
                                        </p:tgtEl>
                                        <p:attrNameLst>
                                          <p:attrName>ppt_x</p:attrName>
                                        </p:attrNameLst>
                                      </p:cBhvr>
                                      <p:tavLst>
                                        <p:tav tm="0">
                                          <p:val>
                                            <p:strVal val="#ppt_x"/>
                                          </p:val>
                                        </p:tav>
                                        <p:tav tm="100000">
                                          <p:val>
                                            <p:strVal val="#ppt_x"/>
                                          </p:val>
                                        </p:tav>
                                      </p:tavLst>
                                    </p:anim>
                                    <p:anim calcmode="lin" valueType="num">
                                      <p:cBhvr>
                                        <p:cTn id="9" dur="1000" fill="hold"/>
                                        <p:tgtEl>
                                          <p:spTgt spid="66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662"/>
                                        </p:tgtEl>
                                        <p:attrNameLst>
                                          <p:attrName>style.visibility</p:attrName>
                                        </p:attrNameLst>
                                      </p:cBhvr>
                                      <p:to>
                                        <p:strVal val="visible"/>
                                      </p:to>
                                    </p:set>
                                    <p:animEffect transition="in" filter="barn(inVertical)">
                                      <p:cBhvr>
                                        <p:cTn id="14" dur="500"/>
                                        <p:tgtEl>
                                          <p:spTgt spid="662"/>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665"/>
                                        </p:tgtEl>
                                        <p:attrNameLst>
                                          <p:attrName>style.visibility</p:attrName>
                                        </p:attrNameLst>
                                      </p:cBhvr>
                                      <p:to>
                                        <p:strVal val="visible"/>
                                      </p:to>
                                    </p:set>
                                    <p:animEffect transition="in" filter="randombar(horizontal)">
                                      <p:cBhvr>
                                        <p:cTn id="19" dur="500"/>
                                        <p:tgtEl>
                                          <p:spTgt spid="66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68"/>
                                        </p:tgtEl>
                                        <p:attrNameLst>
                                          <p:attrName>style.visibility</p:attrName>
                                        </p:attrNameLst>
                                      </p:cBhvr>
                                      <p:to>
                                        <p:strVal val="visible"/>
                                      </p:to>
                                    </p:set>
                                    <p:animEffect transition="in" filter="fade">
                                      <p:cBhvr>
                                        <p:cTn id="24" dur="500"/>
                                        <p:tgtEl>
                                          <p:spTgt spid="668"/>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671"/>
                                        </p:tgtEl>
                                        <p:attrNameLst>
                                          <p:attrName>style.visibility</p:attrName>
                                        </p:attrNameLst>
                                      </p:cBhvr>
                                      <p:to>
                                        <p:strVal val="visible"/>
                                      </p:to>
                                    </p:set>
                                    <p:anim calcmode="lin" valueType="num">
                                      <p:cBhvr>
                                        <p:cTn id="29" dur="500" fill="hold"/>
                                        <p:tgtEl>
                                          <p:spTgt spid="671"/>
                                        </p:tgtEl>
                                        <p:attrNameLst>
                                          <p:attrName>ppt_w</p:attrName>
                                        </p:attrNameLst>
                                      </p:cBhvr>
                                      <p:tavLst>
                                        <p:tav tm="0">
                                          <p:val>
                                            <p:fltVal val="0"/>
                                          </p:val>
                                        </p:tav>
                                        <p:tav tm="100000">
                                          <p:val>
                                            <p:strVal val="#ppt_w"/>
                                          </p:val>
                                        </p:tav>
                                      </p:tavLst>
                                    </p:anim>
                                    <p:anim calcmode="lin" valueType="num">
                                      <p:cBhvr>
                                        <p:cTn id="30" dur="500" fill="hold"/>
                                        <p:tgtEl>
                                          <p:spTgt spid="671"/>
                                        </p:tgtEl>
                                        <p:attrNameLst>
                                          <p:attrName>ppt_h</p:attrName>
                                        </p:attrNameLst>
                                      </p:cBhvr>
                                      <p:tavLst>
                                        <p:tav tm="0">
                                          <p:val>
                                            <p:fltVal val="0"/>
                                          </p:val>
                                        </p:tav>
                                        <p:tav tm="100000">
                                          <p:val>
                                            <p:strVal val="#ppt_h"/>
                                          </p:val>
                                        </p:tav>
                                      </p:tavLst>
                                    </p:anim>
                                    <p:animEffect transition="in" filter="fade">
                                      <p:cBhvr>
                                        <p:cTn id="31" dur="500"/>
                                        <p:tgtEl>
                                          <p:spTgt spid="671"/>
                                        </p:tgtEl>
                                      </p:cBhvr>
                                    </p:animEffect>
                                  </p:childTnLst>
                                </p:cTn>
                              </p:par>
                            </p:childTnLst>
                          </p:cTn>
                        </p:par>
                      </p:childTnLst>
                    </p:cTn>
                  </p:par>
                  <p:par>
                    <p:cTn id="32" fill="hold">
                      <p:stCondLst>
                        <p:cond delay="indefinite"/>
                      </p:stCondLst>
                      <p:childTnLst>
                        <p:par>
                          <p:cTn id="33" fill="hold">
                            <p:stCondLst>
                              <p:cond delay="0"/>
                            </p:stCondLst>
                            <p:childTnLst>
                              <p:par>
                                <p:cTn id="34" presetID="26" presetClass="entr" presetSubtype="0" fill="hold" grpId="0" nodeType="clickEffect">
                                  <p:stCondLst>
                                    <p:cond delay="0"/>
                                  </p:stCondLst>
                                  <p:childTnLst>
                                    <p:set>
                                      <p:cBhvr>
                                        <p:cTn id="35" dur="1" fill="hold">
                                          <p:stCondLst>
                                            <p:cond delay="0"/>
                                          </p:stCondLst>
                                        </p:cTn>
                                        <p:tgtEl>
                                          <p:spTgt spid="674"/>
                                        </p:tgtEl>
                                        <p:attrNameLst>
                                          <p:attrName>style.visibility</p:attrName>
                                        </p:attrNameLst>
                                      </p:cBhvr>
                                      <p:to>
                                        <p:strVal val="visible"/>
                                      </p:to>
                                    </p:set>
                                    <p:animEffect transition="in" filter="wipe(down)">
                                      <p:cBhvr>
                                        <p:cTn id="36" dur="580">
                                          <p:stCondLst>
                                            <p:cond delay="0"/>
                                          </p:stCondLst>
                                        </p:cTn>
                                        <p:tgtEl>
                                          <p:spTgt spid="674"/>
                                        </p:tgtEl>
                                      </p:cBhvr>
                                    </p:animEffect>
                                    <p:anim calcmode="lin" valueType="num">
                                      <p:cBhvr>
                                        <p:cTn id="37" dur="1822" tmFilter="0,0; 0.14,0.36; 0.43,0.73; 0.71,0.91; 1.0,1.0">
                                          <p:stCondLst>
                                            <p:cond delay="0"/>
                                          </p:stCondLst>
                                        </p:cTn>
                                        <p:tgtEl>
                                          <p:spTgt spid="674"/>
                                        </p:tgtEl>
                                        <p:attrNameLst>
                                          <p:attrName>ppt_x</p:attrName>
                                        </p:attrNameLst>
                                      </p:cBhvr>
                                      <p:tavLst>
                                        <p:tav tm="0">
                                          <p:val>
                                            <p:strVal val="#ppt_x-0.25"/>
                                          </p:val>
                                        </p:tav>
                                        <p:tav tm="100000">
                                          <p:val>
                                            <p:strVal val="#ppt_x"/>
                                          </p:val>
                                        </p:tav>
                                      </p:tavLst>
                                    </p:anim>
                                    <p:anim calcmode="lin" valueType="num">
                                      <p:cBhvr>
                                        <p:cTn id="38" dur="664" tmFilter="0.0,0.0; 0.25,0.07; 0.50,0.2; 0.75,0.467; 1.0,1.0">
                                          <p:stCondLst>
                                            <p:cond delay="0"/>
                                          </p:stCondLst>
                                        </p:cTn>
                                        <p:tgtEl>
                                          <p:spTgt spid="674"/>
                                        </p:tgtEl>
                                        <p:attrNameLst>
                                          <p:attrName>ppt_y</p:attrName>
                                        </p:attrNameLst>
                                      </p:cBhvr>
                                      <p:tavLst>
                                        <p:tav tm="0" fmla="#ppt_y-sin(pi*$)/3">
                                          <p:val>
                                            <p:fltVal val="0.5"/>
                                          </p:val>
                                        </p:tav>
                                        <p:tav tm="100000">
                                          <p:val>
                                            <p:fltVal val="1"/>
                                          </p:val>
                                        </p:tav>
                                      </p:tavLst>
                                    </p:anim>
                                    <p:anim calcmode="lin" valueType="num">
                                      <p:cBhvr>
                                        <p:cTn id="39" dur="664" tmFilter="0, 0; 0.125,0.2665; 0.25,0.4; 0.375,0.465; 0.5,0.5;  0.625,0.535; 0.75,0.6; 0.875,0.7335; 1,1">
                                          <p:stCondLst>
                                            <p:cond delay="664"/>
                                          </p:stCondLst>
                                        </p:cTn>
                                        <p:tgtEl>
                                          <p:spTgt spid="674"/>
                                        </p:tgtEl>
                                        <p:attrNameLst>
                                          <p:attrName>ppt_y</p:attrName>
                                        </p:attrNameLst>
                                      </p:cBhvr>
                                      <p:tavLst>
                                        <p:tav tm="0" fmla="#ppt_y-sin(pi*$)/9">
                                          <p:val>
                                            <p:fltVal val="0"/>
                                          </p:val>
                                        </p:tav>
                                        <p:tav tm="100000">
                                          <p:val>
                                            <p:fltVal val="1"/>
                                          </p:val>
                                        </p:tav>
                                      </p:tavLst>
                                    </p:anim>
                                    <p:anim calcmode="lin" valueType="num">
                                      <p:cBhvr>
                                        <p:cTn id="40" dur="332" tmFilter="0, 0; 0.125,0.2665; 0.25,0.4; 0.375,0.465; 0.5,0.5;  0.625,0.535; 0.75,0.6; 0.875,0.7335; 1,1">
                                          <p:stCondLst>
                                            <p:cond delay="1324"/>
                                          </p:stCondLst>
                                        </p:cTn>
                                        <p:tgtEl>
                                          <p:spTgt spid="674"/>
                                        </p:tgtEl>
                                        <p:attrNameLst>
                                          <p:attrName>ppt_y</p:attrName>
                                        </p:attrNameLst>
                                      </p:cBhvr>
                                      <p:tavLst>
                                        <p:tav tm="0" fmla="#ppt_y-sin(pi*$)/27">
                                          <p:val>
                                            <p:fltVal val="0"/>
                                          </p:val>
                                        </p:tav>
                                        <p:tav tm="100000">
                                          <p:val>
                                            <p:fltVal val="1"/>
                                          </p:val>
                                        </p:tav>
                                      </p:tavLst>
                                    </p:anim>
                                    <p:anim calcmode="lin" valueType="num">
                                      <p:cBhvr>
                                        <p:cTn id="41" dur="164" tmFilter="0, 0; 0.125,0.2665; 0.25,0.4; 0.375,0.465; 0.5,0.5;  0.625,0.535; 0.75,0.6; 0.875,0.7335; 1,1">
                                          <p:stCondLst>
                                            <p:cond delay="1656"/>
                                          </p:stCondLst>
                                        </p:cTn>
                                        <p:tgtEl>
                                          <p:spTgt spid="674"/>
                                        </p:tgtEl>
                                        <p:attrNameLst>
                                          <p:attrName>ppt_y</p:attrName>
                                        </p:attrNameLst>
                                      </p:cBhvr>
                                      <p:tavLst>
                                        <p:tav tm="0" fmla="#ppt_y-sin(pi*$)/81">
                                          <p:val>
                                            <p:fltVal val="0"/>
                                          </p:val>
                                        </p:tav>
                                        <p:tav tm="100000">
                                          <p:val>
                                            <p:fltVal val="1"/>
                                          </p:val>
                                        </p:tav>
                                      </p:tavLst>
                                    </p:anim>
                                    <p:animScale>
                                      <p:cBhvr>
                                        <p:cTn id="42" dur="26">
                                          <p:stCondLst>
                                            <p:cond delay="650"/>
                                          </p:stCondLst>
                                        </p:cTn>
                                        <p:tgtEl>
                                          <p:spTgt spid="674"/>
                                        </p:tgtEl>
                                      </p:cBhvr>
                                      <p:to x="100000" y="60000"/>
                                    </p:animScale>
                                    <p:animScale>
                                      <p:cBhvr>
                                        <p:cTn id="43" dur="166" decel="50000">
                                          <p:stCondLst>
                                            <p:cond delay="676"/>
                                          </p:stCondLst>
                                        </p:cTn>
                                        <p:tgtEl>
                                          <p:spTgt spid="674"/>
                                        </p:tgtEl>
                                      </p:cBhvr>
                                      <p:to x="100000" y="100000"/>
                                    </p:animScale>
                                    <p:animScale>
                                      <p:cBhvr>
                                        <p:cTn id="44" dur="26">
                                          <p:stCondLst>
                                            <p:cond delay="1312"/>
                                          </p:stCondLst>
                                        </p:cTn>
                                        <p:tgtEl>
                                          <p:spTgt spid="674"/>
                                        </p:tgtEl>
                                      </p:cBhvr>
                                      <p:to x="100000" y="80000"/>
                                    </p:animScale>
                                    <p:animScale>
                                      <p:cBhvr>
                                        <p:cTn id="45" dur="166" decel="50000">
                                          <p:stCondLst>
                                            <p:cond delay="1338"/>
                                          </p:stCondLst>
                                        </p:cTn>
                                        <p:tgtEl>
                                          <p:spTgt spid="674"/>
                                        </p:tgtEl>
                                      </p:cBhvr>
                                      <p:to x="100000" y="100000"/>
                                    </p:animScale>
                                    <p:animScale>
                                      <p:cBhvr>
                                        <p:cTn id="46" dur="26">
                                          <p:stCondLst>
                                            <p:cond delay="1642"/>
                                          </p:stCondLst>
                                        </p:cTn>
                                        <p:tgtEl>
                                          <p:spTgt spid="674"/>
                                        </p:tgtEl>
                                      </p:cBhvr>
                                      <p:to x="100000" y="90000"/>
                                    </p:animScale>
                                    <p:animScale>
                                      <p:cBhvr>
                                        <p:cTn id="47" dur="166" decel="50000">
                                          <p:stCondLst>
                                            <p:cond delay="1668"/>
                                          </p:stCondLst>
                                        </p:cTn>
                                        <p:tgtEl>
                                          <p:spTgt spid="674"/>
                                        </p:tgtEl>
                                      </p:cBhvr>
                                      <p:to x="100000" y="100000"/>
                                    </p:animScale>
                                    <p:animScale>
                                      <p:cBhvr>
                                        <p:cTn id="48" dur="26">
                                          <p:stCondLst>
                                            <p:cond delay="1808"/>
                                          </p:stCondLst>
                                        </p:cTn>
                                        <p:tgtEl>
                                          <p:spTgt spid="674"/>
                                        </p:tgtEl>
                                      </p:cBhvr>
                                      <p:to x="100000" y="95000"/>
                                    </p:animScale>
                                    <p:animScale>
                                      <p:cBhvr>
                                        <p:cTn id="49" dur="166" decel="50000">
                                          <p:stCondLst>
                                            <p:cond delay="1834"/>
                                          </p:stCondLst>
                                        </p:cTn>
                                        <p:tgtEl>
                                          <p:spTgt spid="674"/>
                                        </p:tgtEl>
                                      </p:cBhvr>
                                      <p:to x="100000" y="100000"/>
                                    </p:animScale>
                                  </p:childTnLst>
                                </p:cTn>
                              </p:par>
                            </p:childTnLst>
                          </p:cTn>
                        </p:par>
                      </p:childTnLst>
                    </p:cTn>
                  </p:par>
                  <p:par>
                    <p:cTn id="50" fill="hold">
                      <p:stCondLst>
                        <p:cond delay="indefinite"/>
                      </p:stCondLst>
                      <p:childTnLst>
                        <p:par>
                          <p:cTn id="51" fill="hold">
                            <p:stCondLst>
                              <p:cond delay="0"/>
                            </p:stCondLst>
                            <p:childTnLst>
                              <p:par>
                                <p:cTn id="52" presetID="31" presetClass="entr" presetSubtype="0" fill="hold" grpId="0" nodeType="clickEffect">
                                  <p:stCondLst>
                                    <p:cond delay="0"/>
                                  </p:stCondLst>
                                  <p:childTnLst>
                                    <p:set>
                                      <p:cBhvr>
                                        <p:cTn id="53" dur="1" fill="hold">
                                          <p:stCondLst>
                                            <p:cond delay="0"/>
                                          </p:stCondLst>
                                        </p:cTn>
                                        <p:tgtEl>
                                          <p:spTgt spid="677"/>
                                        </p:tgtEl>
                                        <p:attrNameLst>
                                          <p:attrName>style.visibility</p:attrName>
                                        </p:attrNameLst>
                                      </p:cBhvr>
                                      <p:to>
                                        <p:strVal val="visible"/>
                                      </p:to>
                                    </p:set>
                                    <p:anim calcmode="lin" valueType="num">
                                      <p:cBhvr>
                                        <p:cTn id="54" dur="1000" fill="hold"/>
                                        <p:tgtEl>
                                          <p:spTgt spid="677"/>
                                        </p:tgtEl>
                                        <p:attrNameLst>
                                          <p:attrName>ppt_w</p:attrName>
                                        </p:attrNameLst>
                                      </p:cBhvr>
                                      <p:tavLst>
                                        <p:tav tm="0">
                                          <p:val>
                                            <p:fltVal val="0"/>
                                          </p:val>
                                        </p:tav>
                                        <p:tav tm="100000">
                                          <p:val>
                                            <p:strVal val="#ppt_w"/>
                                          </p:val>
                                        </p:tav>
                                      </p:tavLst>
                                    </p:anim>
                                    <p:anim calcmode="lin" valueType="num">
                                      <p:cBhvr>
                                        <p:cTn id="55" dur="1000" fill="hold"/>
                                        <p:tgtEl>
                                          <p:spTgt spid="677"/>
                                        </p:tgtEl>
                                        <p:attrNameLst>
                                          <p:attrName>ppt_h</p:attrName>
                                        </p:attrNameLst>
                                      </p:cBhvr>
                                      <p:tavLst>
                                        <p:tav tm="0">
                                          <p:val>
                                            <p:fltVal val="0"/>
                                          </p:val>
                                        </p:tav>
                                        <p:tav tm="100000">
                                          <p:val>
                                            <p:strVal val="#ppt_h"/>
                                          </p:val>
                                        </p:tav>
                                      </p:tavLst>
                                    </p:anim>
                                    <p:anim calcmode="lin" valueType="num">
                                      <p:cBhvr>
                                        <p:cTn id="56" dur="1000" fill="hold"/>
                                        <p:tgtEl>
                                          <p:spTgt spid="677"/>
                                        </p:tgtEl>
                                        <p:attrNameLst>
                                          <p:attrName>style.rotation</p:attrName>
                                        </p:attrNameLst>
                                      </p:cBhvr>
                                      <p:tavLst>
                                        <p:tav tm="0">
                                          <p:val>
                                            <p:fltVal val="90"/>
                                          </p:val>
                                        </p:tav>
                                        <p:tav tm="100000">
                                          <p:val>
                                            <p:fltVal val="0"/>
                                          </p:val>
                                        </p:tav>
                                      </p:tavLst>
                                    </p:anim>
                                    <p:animEffect transition="in" filter="fade">
                                      <p:cBhvr>
                                        <p:cTn id="57" dur="1000"/>
                                        <p:tgtEl>
                                          <p:spTgt spid="6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0" grpId="0"/>
      <p:bldP spid="662" grpId="0"/>
      <p:bldP spid="665" grpId="0"/>
      <p:bldP spid="668" grpId="0"/>
      <p:bldP spid="671" grpId="0"/>
      <p:bldP spid="674" grpId="0"/>
      <p:bldP spid="67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1" dirty="0"/>
              <a:t>DESCRIPTION OF THE GAME</a:t>
            </a:r>
            <a:endParaRPr sz="3200" b="1" dirty="0"/>
          </a:p>
        </p:txBody>
      </p:sp>
      <p:sp>
        <p:nvSpPr>
          <p:cNvPr id="249" name="Google Shape;249;p19"/>
          <p:cNvSpPr txBox="1">
            <a:spLocks noGrp="1"/>
          </p:cNvSpPr>
          <p:nvPr>
            <p:ph type="body" idx="1"/>
          </p:nvPr>
        </p:nvSpPr>
        <p:spPr>
          <a:xfrm>
            <a:off x="1230044" y="1004341"/>
            <a:ext cx="7038900" cy="396489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q"/>
            </a:pPr>
            <a:r>
              <a:rPr lang="en-GB" dirty="0"/>
              <a:t>The Hangman Game consists of the guessing of the letters of a word which needs to be guessed.</a:t>
            </a:r>
          </a:p>
          <a:p>
            <a:pPr marL="0" lvl="0" indent="0" algn="l" rtl="0">
              <a:spcBef>
                <a:spcPts val="0"/>
              </a:spcBef>
              <a:spcAft>
                <a:spcPts val="0"/>
              </a:spcAft>
              <a:buNone/>
            </a:pPr>
            <a:endParaRPr lang="en-GB" dirty="0"/>
          </a:p>
          <a:p>
            <a:pPr marL="285750" lvl="0" indent="-285750" algn="l" rtl="0">
              <a:spcBef>
                <a:spcPts val="0"/>
              </a:spcBef>
              <a:spcAft>
                <a:spcPts val="0"/>
              </a:spcAft>
              <a:buFont typeface="Wingdings" panose="05000000000000000000" pitchFamily="2" charset="2"/>
              <a:buChar char="q"/>
            </a:pPr>
            <a:r>
              <a:rPr lang="en-GB" dirty="0"/>
              <a:t>The word which needs to be guessed is first displayed in the form of dashes that are displayed.</a:t>
            </a:r>
          </a:p>
          <a:p>
            <a:pPr marL="0" lvl="0" indent="0" algn="l" rtl="0">
              <a:spcBef>
                <a:spcPts val="0"/>
              </a:spcBef>
              <a:spcAft>
                <a:spcPts val="0"/>
              </a:spcAft>
              <a:buNone/>
            </a:pPr>
            <a:endParaRPr lang="en-GB" dirty="0"/>
          </a:p>
          <a:p>
            <a:pPr marL="285750" lvl="0" indent="-285750" algn="l" rtl="0">
              <a:spcBef>
                <a:spcPts val="0"/>
              </a:spcBef>
              <a:spcAft>
                <a:spcPts val="0"/>
              </a:spcAft>
              <a:buFont typeface="Wingdings" panose="05000000000000000000" pitchFamily="2" charset="2"/>
              <a:buChar char="q"/>
            </a:pPr>
            <a:r>
              <a:rPr lang="en-GB" dirty="0"/>
              <a:t>The player guesses the string or the word by each letter . If the string has that letter in it’s collection of the letters of the strings , all the occurrences of that letter are displayed in the string or the word.</a:t>
            </a:r>
          </a:p>
          <a:p>
            <a:pPr marL="285750" lvl="0" indent="-285750" algn="l" rtl="0">
              <a:spcBef>
                <a:spcPts val="1600"/>
              </a:spcBef>
              <a:spcAft>
                <a:spcPts val="0"/>
              </a:spcAft>
              <a:buFont typeface="Wingdings" panose="05000000000000000000" pitchFamily="2" charset="2"/>
              <a:buChar char="q"/>
            </a:pPr>
            <a:r>
              <a:rPr lang="en-GB" dirty="0"/>
              <a:t>But if the user fails to guess the word the  user looses the game . Here in the user  enters the letter one by one and get’s exactly that no. of tries as the length of the string or the word which needs to be guessed in the game.</a:t>
            </a:r>
          </a:p>
          <a:p>
            <a:pPr marL="285750" lvl="0" indent="-285750" algn="l" rtl="0">
              <a:spcBef>
                <a:spcPts val="1600"/>
              </a:spcBef>
              <a:spcAft>
                <a:spcPts val="0"/>
              </a:spcAft>
              <a:buFont typeface="Wingdings" panose="05000000000000000000" pitchFamily="2" charset="2"/>
              <a:buChar char="q"/>
            </a:pPr>
            <a:r>
              <a:rPr lang="en-GB" dirty="0"/>
              <a:t>Also as a visual , the man gets build up in the picture and it seems that if the user fails to guess the word the man get’s hanged up and dies in the game which is used here in as an animation.</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8"/>
                                        </p:tgtEl>
                                        <p:attrNameLst>
                                          <p:attrName>style.visibility</p:attrName>
                                        </p:attrNameLst>
                                      </p:cBhvr>
                                      <p:to>
                                        <p:strVal val="visible"/>
                                      </p:to>
                                    </p:set>
                                    <p:animEffect transition="in" filter="fade">
                                      <p:cBhvr>
                                        <p:cTn id="7" dur="1000"/>
                                        <p:tgtEl>
                                          <p:spTgt spid="248"/>
                                        </p:tgtEl>
                                      </p:cBhvr>
                                    </p:animEffect>
                                    <p:anim calcmode="lin" valueType="num">
                                      <p:cBhvr>
                                        <p:cTn id="8" dur="1000" fill="hold"/>
                                        <p:tgtEl>
                                          <p:spTgt spid="248"/>
                                        </p:tgtEl>
                                        <p:attrNameLst>
                                          <p:attrName>ppt_x</p:attrName>
                                        </p:attrNameLst>
                                      </p:cBhvr>
                                      <p:tavLst>
                                        <p:tav tm="0">
                                          <p:val>
                                            <p:strVal val="#ppt_x"/>
                                          </p:val>
                                        </p:tav>
                                        <p:tav tm="100000">
                                          <p:val>
                                            <p:strVal val="#ppt_x"/>
                                          </p:val>
                                        </p:tav>
                                      </p:tavLst>
                                    </p:anim>
                                    <p:anim calcmode="lin" valueType="num">
                                      <p:cBhvr>
                                        <p:cTn id="9" dur="1000" fill="hold"/>
                                        <p:tgtEl>
                                          <p:spTgt spid="24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249">
                                            <p:txEl>
                                              <p:pRg st="0" end="0"/>
                                            </p:txEl>
                                          </p:spTgt>
                                        </p:tgtEl>
                                        <p:attrNameLst>
                                          <p:attrName>style.visibility</p:attrName>
                                        </p:attrNameLst>
                                      </p:cBhvr>
                                      <p:to>
                                        <p:strVal val="visible"/>
                                      </p:to>
                                    </p:set>
                                    <p:anim calcmode="lin" valueType="num">
                                      <p:cBhvr additive="base">
                                        <p:cTn id="14" dur="500" fill="hold"/>
                                        <p:tgtEl>
                                          <p:spTgt spid="249">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24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249">
                                            <p:txEl>
                                              <p:pRg st="2" end="2"/>
                                            </p:txEl>
                                          </p:spTgt>
                                        </p:tgtEl>
                                        <p:attrNameLst>
                                          <p:attrName>style.visibility</p:attrName>
                                        </p:attrNameLst>
                                      </p:cBhvr>
                                      <p:to>
                                        <p:strVal val="visible"/>
                                      </p:to>
                                    </p:set>
                                    <p:anim calcmode="lin" valueType="num">
                                      <p:cBhvr additive="base">
                                        <p:cTn id="20" dur="500" fill="hold"/>
                                        <p:tgtEl>
                                          <p:spTgt spid="249">
                                            <p:txEl>
                                              <p:pRg st="2" end="2"/>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24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249">
                                            <p:txEl>
                                              <p:pRg st="4" end="4"/>
                                            </p:txEl>
                                          </p:spTgt>
                                        </p:tgtEl>
                                        <p:attrNameLst>
                                          <p:attrName>style.visibility</p:attrName>
                                        </p:attrNameLst>
                                      </p:cBhvr>
                                      <p:to>
                                        <p:strVal val="visible"/>
                                      </p:to>
                                    </p:set>
                                    <p:anim calcmode="lin" valueType="num">
                                      <p:cBhvr additive="base">
                                        <p:cTn id="26" dur="500" fill="hold"/>
                                        <p:tgtEl>
                                          <p:spTgt spid="249">
                                            <p:txEl>
                                              <p:pRg st="4" end="4"/>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249">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249">
                                            <p:txEl>
                                              <p:pRg st="5" end="5"/>
                                            </p:txEl>
                                          </p:spTgt>
                                        </p:tgtEl>
                                        <p:attrNameLst>
                                          <p:attrName>style.visibility</p:attrName>
                                        </p:attrNameLst>
                                      </p:cBhvr>
                                      <p:to>
                                        <p:strVal val="visible"/>
                                      </p:to>
                                    </p:set>
                                    <p:anim calcmode="lin" valueType="num">
                                      <p:cBhvr additive="base">
                                        <p:cTn id="32" dur="500" fill="hold"/>
                                        <p:tgtEl>
                                          <p:spTgt spid="249">
                                            <p:txEl>
                                              <p:pRg st="5" end="5"/>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249">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249">
                                            <p:txEl>
                                              <p:pRg st="6" end="6"/>
                                            </p:txEl>
                                          </p:spTgt>
                                        </p:tgtEl>
                                        <p:attrNameLst>
                                          <p:attrName>style.visibility</p:attrName>
                                        </p:attrNameLst>
                                      </p:cBhvr>
                                      <p:to>
                                        <p:strVal val="visible"/>
                                      </p:to>
                                    </p:set>
                                    <p:anim calcmode="lin" valueType="num">
                                      <p:cBhvr additive="base">
                                        <p:cTn id="38" dur="500" fill="hold"/>
                                        <p:tgtEl>
                                          <p:spTgt spid="249">
                                            <p:txEl>
                                              <p:pRg st="6" end="6"/>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249">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1"/>
          <p:cNvSpPr txBox="1">
            <a:spLocks noGrp="1"/>
          </p:cNvSpPr>
          <p:nvPr>
            <p:ph type="title"/>
          </p:nvPr>
        </p:nvSpPr>
        <p:spPr>
          <a:xfrm>
            <a:off x="1052550" y="-97436"/>
            <a:ext cx="7038900" cy="101153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b="1" dirty="0"/>
              <a:t>RULES OF THE GAME</a:t>
            </a:r>
            <a:endParaRPr sz="3200" b="1" dirty="0"/>
          </a:p>
        </p:txBody>
      </p:sp>
      <p:sp>
        <p:nvSpPr>
          <p:cNvPr id="266" name="Google Shape;266;p21"/>
          <p:cNvSpPr txBox="1">
            <a:spLocks noGrp="1"/>
          </p:cNvSpPr>
          <p:nvPr>
            <p:ph type="body" idx="1"/>
          </p:nvPr>
        </p:nvSpPr>
        <p:spPr>
          <a:xfrm>
            <a:off x="4572000" y="277319"/>
            <a:ext cx="4318500" cy="4766872"/>
          </a:xfrm>
          <a:prstGeom prst="rect">
            <a:avLst/>
          </a:prstGeom>
          <a:ln>
            <a:noFill/>
          </a:ln>
        </p:spPr>
        <p:txBody>
          <a:bodyPr spcFirstLastPara="1" wrap="square" lIns="91425" tIns="91425" rIns="91425" bIns="91425" anchor="t" anchorCtr="0">
            <a:noAutofit/>
          </a:bodyPr>
          <a:lstStyle/>
          <a:p>
            <a:pPr marL="285750" lvl="0" indent="-285750" algn="l" rtl="0">
              <a:lnSpc>
                <a:spcPct val="100000"/>
              </a:lnSpc>
              <a:spcBef>
                <a:spcPts val="600"/>
              </a:spcBef>
              <a:spcAft>
                <a:spcPts val="600"/>
              </a:spcAft>
              <a:buFont typeface="Wingdings" panose="05000000000000000000" pitchFamily="2" charset="2"/>
              <a:buChar char="q"/>
            </a:pPr>
            <a:r>
              <a:rPr lang="en-US" dirty="0">
                <a:solidFill>
                  <a:schemeClr val="bg1"/>
                </a:solidFill>
              </a:rPr>
              <a:t>Study about the rules of the game by entering inside the rules section of the game.</a:t>
            </a:r>
          </a:p>
          <a:p>
            <a:pPr marL="285750" lvl="0" indent="-285750" algn="l" rtl="0">
              <a:spcBef>
                <a:spcPts val="1600"/>
              </a:spcBef>
              <a:spcAft>
                <a:spcPts val="1600"/>
              </a:spcAft>
              <a:buFont typeface="Wingdings" panose="05000000000000000000" pitchFamily="2" charset="2"/>
              <a:buChar char="q"/>
            </a:pPr>
            <a:r>
              <a:rPr lang="en-US" dirty="0">
                <a:solidFill>
                  <a:schemeClr val="bg1"/>
                </a:solidFill>
              </a:rPr>
              <a:t>The Game Could Be Played Individually or in the groups.</a:t>
            </a:r>
          </a:p>
          <a:p>
            <a:pPr marL="285750" lvl="0" indent="-285750" algn="l" rtl="0">
              <a:spcBef>
                <a:spcPts val="1600"/>
              </a:spcBef>
              <a:spcAft>
                <a:spcPts val="1600"/>
              </a:spcAft>
              <a:buFont typeface="Wingdings" panose="05000000000000000000" pitchFamily="2" charset="2"/>
              <a:buChar char="q"/>
            </a:pPr>
            <a:r>
              <a:rPr lang="en-US" dirty="0">
                <a:solidFill>
                  <a:schemeClr val="bg1"/>
                </a:solidFill>
              </a:rPr>
              <a:t>Hints will be displayed for the word. Press the letter to complete the word to be guessed. If the letter you typed is right than it will appear in the string of word else the hangman will start to build . Different sounds of right and wrong typed letters will be played . The no. of wins and losses will be shown on the middle page.</a:t>
            </a:r>
          </a:p>
          <a:p>
            <a:pPr marL="285750" lvl="0" indent="-285750" algn="l" rtl="0">
              <a:spcBef>
                <a:spcPts val="1600"/>
              </a:spcBef>
              <a:spcAft>
                <a:spcPts val="1600"/>
              </a:spcAft>
              <a:buFont typeface="Wingdings" panose="05000000000000000000" pitchFamily="2" charset="2"/>
              <a:buChar char="q"/>
            </a:pPr>
            <a:r>
              <a:rPr lang="en-US" dirty="0">
                <a:solidFill>
                  <a:schemeClr val="bg1"/>
                </a:solidFill>
              </a:rPr>
              <a:t>If  the user guessed it right than he/she will win and loose if all the body parts of hangman are displayed and game continues till the word is guessed fully . Quit the game by clicking quit button. Play again could be clicked to play again the game.</a:t>
            </a:r>
          </a:p>
          <a:p>
            <a:pPr marL="0" lvl="0" indent="0" algn="l" rtl="0">
              <a:spcBef>
                <a:spcPts val="1600"/>
              </a:spcBef>
              <a:spcAft>
                <a:spcPts val="1600"/>
              </a:spcAft>
              <a:buNone/>
            </a:pPr>
            <a:endParaRPr dirty="0">
              <a:solidFill>
                <a:schemeClr val="bg1"/>
              </a:solidFill>
            </a:endParaRPr>
          </a:p>
        </p:txBody>
      </p:sp>
      <p:pic>
        <p:nvPicPr>
          <p:cNvPr id="2050" name="Picture 2" descr="How to Play Hangman - YouTube">
            <a:extLst>
              <a:ext uri="{FF2B5EF4-FFF2-40B4-BE49-F238E27FC236}">
                <a16:creationId xmlns:a16="http://schemas.microsoft.com/office/drawing/2014/main" id="{497BFBF6-DA54-4E63-86F1-4AFD4CA9F3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754" y="1327367"/>
            <a:ext cx="3957404" cy="287811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65"/>
                                        </p:tgtEl>
                                        <p:attrNameLst>
                                          <p:attrName>style.visibility</p:attrName>
                                        </p:attrNameLst>
                                      </p:cBhvr>
                                      <p:to>
                                        <p:strVal val="visible"/>
                                      </p:to>
                                    </p:set>
                                    <p:animEffect transition="in" filter="fade">
                                      <p:cBhvr>
                                        <p:cTn id="7" dur="1000"/>
                                        <p:tgtEl>
                                          <p:spTgt spid="265"/>
                                        </p:tgtEl>
                                      </p:cBhvr>
                                    </p:animEffect>
                                    <p:anim calcmode="lin" valueType="num">
                                      <p:cBhvr>
                                        <p:cTn id="8" dur="1000" fill="hold"/>
                                        <p:tgtEl>
                                          <p:spTgt spid="265"/>
                                        </p:tgtEl>
                                        <p:attrNameLst>
                                          <p:attrName>ppt_x</p:attrName>
                                        </p:attrNameLst>
                                      </p:cBhvr>
                                      <p:tavLst>
                                        <p:tav tm="0">
                                          <p:val>
                                            <p:strVal val="#ppt_x"/>
                                          </p:val>
                                        </p:tav>
                                        <p:tav tm="100000">
                                          <p:val>
                                            <p:strVal val="#ppt_x"/>
                                          </p:val>
                                        </p:tav>
                                      </p:tavLst>
                                    </p:anim>
                                    <p:anim calcmode="lin" valueType="num">
                                      <p:cBhvr>
                                        <p:cTn id="9" dur="1000" fill="hold"/>
                                        <p:tgtEl>
                                          <p:spTgt spid="26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266">
                                            <p:txEl>
                                              <p:pRg st="0" end="0"/>
                                            </p:txEl>
                                          </p:spTgt>
                                        </p:tgtEl>
                                        <p:attrNameLst>
                                          <p:attrName>style.visibility</p:attrName>
                                        </p:attrNameLst>
                                      </p:cBhvr>
                                      <p:to>
                                        <p:strVal val="visible"/>
                                      </p:to>
                                    </p:set>
                                    <p:animEffect transition="in" filter="barn(inVertical)">
                                      <p:cBhvr>
                                        <p:cTn id="14" dur="500"/>
                                        <p:tgtEl>
                                          <p:spTgt spid="266">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266">
                                            <p:txEl>
                                              <p:pRg st="1" end="1"/>
                                            </p:txEl>
                                          </p:spTgt>
                                        </p:tgtEl>
                                        <p:attrNameLst>
                                          <p:attrName>style.visibility</p:attrName>
                                        </p:attrNameLst>
                                      </p:cBhvr>
                                      <p:to>
                                        <p:strVal val="visible"/>
                                      </p:to>
                                    </p:set>
                                    <p:animEffect transition="in" filter="wipe(down)">
                                      <p:cBhvr>
                                        <p:cTn id="19" dur="500"/>
                                        <p:tgtEl>
                                          <p:spTgt spid="266">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2050"/>
                                        </p:tgtEl>
                                        <p:attrNameLst>
                                          <p:attrName>style.visibility</p:attrName>
                                        </p:attrNameLst>
                                      </p:cBhvr>
                                      <p:to>
                                        <p:strVal val="visible"/>
                                      </p:to>
                                    </p:set>
                                    <p:anim calcmode="lin" valueType="num">
                                      <p:cBhvr>
                                        <p:cTn id="24" dur="500" fill="hold"/>
                                        <p:tgtEl>
                                          <p:spTgt spid="2050"/>
                                        </p:tgtEl>
                                        <p:attrNameLst>
                                          <p:attrName>ppt_w</p:attrName>
                                        </p:attrNameLst>
                                      </p:cBhvr>
                                      <p:tavLst>
                                        <p:tav tm="0">
                                          <p:val>
                                            <p:fltVal val="0"/>
                                          </p:val>
                                        </p:tav>
                                        <p:tav tm="100000">
                                          <p:val>
                                            <p:strVal val="#ppt_w"/>
                                          </p:val>
                                        </p:tav>
                                      </p:tavLst>
                                    </p:anim>
                                    <p:anim calcmode="lin" valueType="num">
                                      <p:cBhvr>
                                        <p:cTn id="25" dur="500" fill="hold"/>
                                        <p:tgtEl>
                                          <p:spTgt spid="2050"/>
                                        </p:tgtEl>
                                        <p:attrNameLst>
                                          <p:attrName>ppt_h</p:attrName>
                                        </p:attrNameLst>
                                      </p:cBhvr>
                                      <p:tavLst>
                                        <p:tav tm="0">
                                          <p:val>
                                            <p:fltVal val="0"/>
                                          </p:val>
                                        </p:tav>
                                        <p:tav tm="100000">
                                          <p:val>
                                            <p:strVal val="#ppt_h"/>
                                          </p:val>
                                        </p:tav>
                                      </p:tavLst>
                                    </p:anim>
                                    <p:animEffect transition="in" filter="fade">
                                      <p:cBhvr>
                                        <p:cTn id="26" dur="500"/>
                                        <p:tgtEl>
                                          <p:spTgt spid="2050"/>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266">
                                            <p:txEl>
                                              <p:pRg st="2" end="2"/>
                                            </p:txEl>
                                          </p:spTgt>
                                        </p:tgtEl>
                                        <p:attrNameLst>
                                          <p:attrName>style.visibility</p:attrName>
                                        </p:attrNameLst>
                                      </p:cBhvr>
                                      <p:to>
                                        <p:strVal val="visible"/>
                                      </p:to>
                                    </p:set>
                                    <p:animEffect transition="in" filter="wipe(down)">
                                      <p:cBhvr>
                                        <p:cTn id="31" dur="500"/>
                                        <p:tgtEl>
                                          <p:spTgt spid="266">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266">
                                            <p:txEl>
                                              <p:pRg st="3" end="3"/>
                                            </p:txEl>
                                          </p:spTgt>
                                        </p:tgtEl>
                                        <p:attrNameLst>
                                          <p:attrName>style.visibility</p:attrName>
                                        </p:attrNameLst>
                                      </p:cBhvr>
                                      <p:to>
                                        <p:strVal val="visible"/>
                                      </p:to>
                                    </p:set>
                                    <p:animEffect transition="in" filter="fade">
                                      <p:cBhvr>
                                        <p:cTn id="36" dur="1000"/>
                                        <p:tgtEl>
                                          <p:spTgt spid="266">
                                            <p:txEl>
                                              <p:pRg st="3" end="3"/>
                                            </p:txEl>
                                          </p:spTgt>
                                        </p:tgtEl>
                                      </p:cBhvr>
                                    </p:animEffect>
                                    <p:anim calcmode="lin" valueType="num">
                                      <p:cBhvr>
                                        <p:cTn id="37" dur="1000" fill="hold"/>
                                        <p:tgtEl>
                                          <p:spTgt spid="266">
                                            <p:txEl>
                                              <p:pRg st="3" end="3"/>
                                            </p:txEl>
                                          </p:spTgt>
                                        </p:tgtEl>
                                        <p:attrNameLst>
                                          <p:attrName>ppt_x</p:attrName>
                                        </p:attrNameLst>
                                      </p:cBhvr>
                                      <p:tavLst>
                                        <p:tav tm="0">
                                          <p:val>
                                            <p:strVal val="#ppt_x"/>
                                          </p:val>
                                        </p:tav>
                                        <p:tav tm="100000">
                                          <p:val>
                                            <p:strVal val="#ppt_x"/>
                                          </p:val>
                                        </p:tav>
                                      </p:tavLst>
                                    </p:anim>
                                    <p:anim calcmode="lin" valueType="num">
                                      <p:cBhvr>
                                        <p:cTn id="38" dur="1000" fill="hold"/>
                                        <p:tgtEl>
                                          <p:spTgt spid="266">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2"/>
          <p:cNvSpPr txBox="1">
            <a:spLocks noGrp="1"/>
          </p:cNvSpPr>
          <p:nvPr>
            <p:ph type="title"/>
          </p:nvPr>
        </p:nvSpPr>
        <p:spPr>
          <a:xfrm>
            <a:off x="82447" y="393750"/>
            <a:ext cx="8979108" cy="94685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200" b="1" dirty="0"/>
              <a:t> USE OF GRAPHICS IN THE PROJECT</a:t>
            </a:r>
            <a:endParaRPr sz="3200" b="1" dirty="0"/>
          </a:p>
        </p:txBody>
      </p:sp>
      <p:sp>
        <p:nvSpPr>
          <p:cNvPr id="272" name="Google Shape;272;p22"/>
          <p:cNvSpPr txBox="1">
            <a:spLocks noGrp="1"/>
          </p:cNvSpPr>
          <p:nvPr>
            <p:ph type="body" idx="1"/>
          </p:nvPr>
        </p:nvSpPr>
        <p:spPr>
          <a:xfrm>
            <a:off x="472190" y="1259174"/>
            <a:ext cx="4002609" cy="3755036"/>
          </a:xfrm>
          <a:prstGeom prst="rect">
            <a:avLst/>
          </a:prstGeom>
        </p:spPr>
        <p:txBody>
          <a:bodyPr spcFirstLastPara="1" wrap="square" lIns="91425" tIns="91425" rIns="91425" bIns="91425" anchor="t" anchorCtr="0">
            <a:noAutofit/>
          </a:bodyPr>
          <a:lstStyle/>
          <a:p>
            <a:pPr marL="285750" lvl="0" indent="-285750" algn="l" rtl="0">
              <a:spcBef>
                <a:spcPts val="0"/>
              </a:spcBef>
              <a:spcAft>
                <a:spcPts val="1600"/>
              </a:spcAft>
              <a:buFont typeface="Wingdings" panose="05000000000000000000" pitchFamily="2" charset="2"/>
              <a:buChar char="q"/>
            </a:pPr>
            <a:r>
              <a:rPr lang="en-US" dirty="0"/>
              <a:t>The library we used here for the graphics and the sound system in our project is based on the </a:t>
            </a:r>
            <a:r>
              <a:rPr lang="en-US" b="1" dirty="0"/>
              <a:t>SFML</a:t>
            </a:r>
            <a:r>
              <a:rPr lang="en-US" dirty="0"/>
              <a:t>(</a:t>
            </a:r>
            <a:r>
              <a:rPr lang="en-US" b="1" i="0" dirty="0">
                <a:solidFill>
                  <a:schemeClr val="bg1"/>
                </a:solidFill>
                <a:effectLst/>
                <a:latin typeface="Lato" panose="020B0604020202020204" charset="0"/>
              </a:rPr>
              <a:t>Simple and Fast Multimedia Library</a:t>
            </a:r>
            <a:r>
              <a:rPr lang="en-US" b="0" i="0" dirty="0">
                <a:solidFill>
                  <a:schemeClr val="bg1"/>
                </a:solidFill>
                <a:effectLst/>
                <a:latin typeface="Lato" panose="020B0604020202020204" charset="0"/>
              </a:rPr>
              <a:t>)  . It is a very quick and an easy library we have used.</a:t>
            </a:r>
          </a:p>
          <a:p>
            <a:pPr marL="285750" lvl="0" indent="-285750" algn="l" rtl="0">
              <a:spcBef>
                <a:spcPts val="0"/>
              </a:spcBef>
              <a:spcAft>
                <a:spcPts val="1600"/>
              </a:spcAft>
              <a:buFont typeface="Wingdings" panose="05000000000000000000" pitchFamily="2" charset="2"/>
              <a:buChar char="q"/>
            </a:pPr>
            <a:r>
              <a:rPr lang="en-US" dirty="0">
                <a:solidFill>
                  <a:schemeClr val="bg1"/>
                </a:solidFill>
                <a:latin typeface="Lato" panose="020B0604020202020204" charset="0"/>
              </a:rPr>
              <a:t>The use we have made is to draw the body parts of the Hangman , the font style we have used and the sound system we have played during the start of the game and also the events such as winning  , losing and when we type the correct or the wrong word.</a:t>
            </a:r>
          </a:p>
          <a:p>
            <a:pPr marL="285750" lvl="0" indent="-285750" algn="l" rtl="0">
              <a:spcBef>
                <a:spcPts val="0"/>
              </a:spcBef>
              <a:spcAft>
                <a:spcPts val="1600"/>
              </a:spcAft>
              <a:buFont typeface="Wingdings" panose="05000000000000000000" pitchFamily="2" charset="2"/>
              <a:buChar char="q"/>
            </a:pPr>
            <a:r>
              <a:rPr lang="en-US" dirty="0">
                <a:solidFill>
                  <a:schemeClr val="bg1"/>
                </a:solidFill>
                <a:latin typeface="Lato" panose="020B0604020202020204" charset="0"/>
              </a:rPr>
              <a:t>Also the graphics used inside this library have used the basics of the coordinate system which we have used to display the values or the text with the use of graphical figures and shapes.</a:t>
            </a:r>
          </a:p>
          <a:p>
            <a:pPr marL="285750" lvl="0" indent="-285750" algn="l" rtl="0">
              <a:spcBef>
                <a:spcPts val="0"/>
              </a:spcBef>
              <a:spcAft>
                <a:spcPts val="1600"/>
              </a:spcAft>
              <a:buFont typeface="Wingdings" panose="05000000000000000000" pitchFamily="2" charset="2"/>
              <a:buChar char="q"/>
            </a:pPr>
            <a:endParaRPr dirty="0">
              <a:solidFill>
                <a:schemeClr val="bg1"/>
              </a:solidFill>
              <a:latin typeface="Lato" panose="020B0604020202020204" charset="0"/>
            </a:endParaRPr>
          </a:p>
        </p:txBody>
      </p:sp>
      <p:sp>
        <p:nvSpPr>
          <p:cNvPr id="276" name="Google Shape;276;p2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pic>
        <p:nvPicPr>
          <p:cNvPr id="1026" name="Picture 2" descr="Goodies (SFML / Download)">
            <a:extLst>
              <a:ext uri="{FF2B5EF4-FFF2-40B4-BE49-F238E27FC236}">
                <a16:creationId xmlns:a16="http://schemas.microsoft.com/office/drawing/2014/main" id="{FFF56848-2F84-4E56-89B7-6FEAA4B2DC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95787" y="1442857"/>
            <a:ext cx="4144780" cy="1451182"/>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E8EB8760-1FE7-4F95-A3DB-B73FF6FFF5BE}"/>
              </a:ext>
            </a:extLst>
          </p:cNvPr>
          <p:cNvPicPr>
            <a:picLocks noChangeAspect="1"/>
          </p:cNvPicPr>
          <p:nvPr/>
        </p:nvPicPr>
        <p:blipFill>
          <a:blip r:embed="rId4"/>
          <a:stretch>
            <a:fillRect/>
          </a:stretch>
        </p:blipFill>
        <p:spPr>
          <a:xfrm>
            <a:off x="4864542" y="3456850"/>
            <a:ext cx="3152775" cy="93345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71"/>
                                        </p:tgtEl>
                                        <p:attrNameLst>
                                          <p:attrName>style.visibility</p:attrName>
                                        </p:attrNameLst>
                                      </p:cBhvr>
                                      <p:to>
                                        <p:strVal val="visible"/>
                                      </p:to>
                                    </p:set>
                                    <p:animEffect transition="in" filter="fade">
                                      <p:cBhvr>
                                        <p:cTn id="7" dur="1000"/>
                                        <p:tgtEl>
                                          <p:spTgt spid="271"/>
                                        </p:tgtEl>
                                      </p:cBhvr>
                                    </p:animEffect>
                                    <p:anim calcmode="lin" valueType="num">
                                      <p:cBhvr>
                                        <p:cTn id="8" dur="1000" fill="hold"/>
                                        <p:tgtEl>
                                          <p:spTgt spid="271"/>
                                        </p:tgtEl>
                                        <p:attrNameLst>
                                          <p:attrName>ppt_x</p:attrName>
                                        </p:attrNameLst>
                                      </p:cBhvr>
                                      <p:tavLst>
                                        <p:tav tm="0">
                                          <p:val>
                                            <p:strVal val="#ppt_x"/>
                                          </p:val>
                                        </p:tav>
                                        <p:tav tm="100000">
                                          <p:val>
                                            <p:strVal val="#ppt_x"/>
                                          </p:val>
                                        </p:tav>
                                      </p:tavLst>
                                    </p:anim>
                                    <p:anim calcmode="lin" valueType="num">
                                      <p:cBhvr>
                                        <p:cTn id="9" dur="1000" fill="hold"/>
                                        <p:tgtEl>
                                          <p:spTgt spid="27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272">
                                            <p:txEl>
                                              <p:pRg st="0" end="0"/>
                                            </p:txEl>
                                          </p:spTgt>
                                        </p:tgtEl>
                                        <p:attrNameLst>
                                          <p:attrName>style.visibility</p:attrName>
                                        </p:attrNameLst>
                                      </p:cBhvr>
                                      <p:to>
                                        <p:strVal val="visible"/>
                                      </p:to>
                                    </p:set>
                                    <p:animEffect transition="in" filter="wheel(1)">
                                      <p:cBhvr>
                                        <p:cTn id="14" dur="2000"/>
                                        <p:tgtEl>
                                          <p:spTgt spid="272">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nodeType="clickEffect">
                                  <p:stCondLst>
                                    <p:cond delay="0"/>
                                  </p:stCondLst>
                                  <p:childTnLst>
                                    <p:set>
                                      <p:cBhvr>
                                        <p:cTn id="18" dur="1" fill="hold">
                                          <p:stCondLst>
                                            <p:cond delay="0"/>
                                          </p:stCondLst>
                                        </p:cTn>
                                        <p:tgtEl>
                                          <p:spTgt spid="1026"/>
                                        </p:tgtEl>
                                        <p:attrNameLst>
                                          <p:attrName>style.visibility</p:attrName>
                                        </p:attrNameLst>
                                      </p:cBhvr>
                                      <p:to>
                                        <p:strVal val="visible"/>
                                      </p:to>
                                    </p:set>
                                    <p:anim calcmode="lin" valueType="num">
                                      <p:cBhvr>
                                        <p:cTn id="19" dur="1000" fill="hold"/>
                                        <p:tgtEl>
                                          <p:spTgt spid="1026"/>
                                        </p:tgtEl>
                                        <p:attrNameLst>
                                          <p:attrName>ppt_w</p:attrName>
                                        </p:attrNameLst>
                                      </p:cBhvr>
                                      <p:tavLst>
                                        <p:tav tm="0">
                                          <p:val>
                                            <p:fltVal val="0"/>
                                          </p:val>
                                        </p:tav>
                                        <p:tav tm="100000">
                                          <p:val>
                                            <p:strVal val="#ppt_w"/>
                                          </p:val>
                                        </p:tav>
                                      </p:tavLst>
                                    </p:anim>
                                    <p:anim calcmode="lin" valueType="num">
                                      <p:cBhvr>
                                        <p:cTn id="20" dur="1000" fill="hold"/>
                                        <p:tgtEl>
                                          <p:spTgt spid="1026"/>
                                        </p:tgtEl>
                                        <p:attrNameLst>
                                          <p:attrName>ppt_h</p:attrName>
                                        </p:attrNameLst>
                                      </p:cBhvr>
                                      <p:tavLst>
                                        <p:tav tm="0">
                                          <p:val>
                                            <p:fltVal val="0"/>
                                          </p:val>
                                        </p:tav>
                                        <p:tav tm="100000">
                                          <p:val>
                                            <p:strVal val="#ppt_h"/>
                                          </p:val>
                                        </p:tav>
                                      </p:tavLst>
                                    </p:anim>
                                    <p:anim calcmode="lin" valueType="num">
                                      <p:cBhvr>
                                        <p:cTn id="21" dur="1000" fill="hold"/>
                                        <p:tgtEl>
                                          <p:spTgt spid="1026"/>
                                        </p:tgtEl>
                                        <p:attrNameLst>
                                          <p:attrName>style.rotation</p:attrName>
                                        </p:attrNameLst>
                                      </p:cBhvr>
                                      <p:tavLst>
                                        <p:tav tm="0">
                                          <p:val>
                                            <p:fltVal val="90"/>
                                          </p:val>
                                        </p:tav>
                                        <p:tav tm="100000">
                                          <p:val>
                                            <p:fltVal val="0"/>
                                          </p:val>
                                        </p:tav>
                                      </p:tavLst>
                                    </p:anim>
                                    <p:animEffect transition="in" filter="fade">
                                      <p:cBhvr>
                                        <p:cTn id="22" dur="1000"/>
                                        <p:tgtEl>
                                          <p:spTgt spid="1026"/>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272">
                                            <p:txEl>
                                              <p:pRg st="1" end="1"/>
                                            </p:txEl>
                                          </p:spTgt>
                                        </p:tgtEl>
                                        <p:attrNameLst>
                                          <p:attrName>style.visibility</p:attrName>
                                        </p:attrNameLst>
                                      </p:cBhvr>
                                      <p:to>
                                        <p:strVal val="visible"/>
                                      </p:to>
                                    </p:set>
                                    <p:anim calcmode="lin" valueType="num">
                                      <p:cBhvr additive="base">
                                        <p:cTn id="27" dur="500" fill="hold"/>
                                        <p:tgtEl>
                                          <p:spTgt spid="272">
                                            <p:txEl>
                                              <p:pRg st="1" end="1"/>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27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6" presetClass="entr" presetSubtype="0" fill="hold" nodeType="click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wipe(down)">
                                      <p:cBhvr>
                                        <p:cTn id="33" dur="580">
                                          <p:stCondLst>
                                            <p:cond delay="0"/>
                                          </p:stCondLst>
                                        </p:cTn>
                                        <p:tgtEl>
                                          <p:spTgt spid="3"/>
                                        </p:tgtEl>
                                      </p:cBhvr>
                                    </p:animEffect>
                                    <p:anim calcmode="lin" valueType="num">
                                      <p:cBhvr>
                                        <p:cTn id="34"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35"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36"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37"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38"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39" dur="26">
                                          <p:stCondLst>
                                            <p:cond delay="650"/>
                                          </p:stCondLst>
                                        </p:cTn>
                                        <p:tgtEl>
                                          <p:spTgt spid="3"/>
                                        </p:tgtEl>
                                      </p:cBhvr>
                                      <p:to x="100000" y="60000"/>
                                    </p:animScale>
                                    <p:animScale>
                                      <p:cBhvr>
                                        <p:cTn id="40" dur="166" decel="50000">
                                          <p:stCondLst>
                                            <p:cond delay="676"/>
                                          </p:stCondLst>
                                        </p:cTn>
                                        <p:tgtEl>
                                          <p:spTgt spid="3"/>
                                        </p:tgtEl>
                                      </p:cBhvr>
                                      <p:to x="100000" y="100000"/>
                                    </p:animScale>
                                    <p:animScale>
                                      <p:cBhvr>
                                        <p:cTn id="41" dur="26">
                                          <p:stCondLst>
                                            <p:cond delay="1312"/>
                                          </p:stCondLst>
                                        </p:cTn>
                                        <p:tgtEl>
                                          <p:spTgt spid="3"/>
                                        </p:tgtEl>
                                      </p:cBhvr>
                                      <p:to x="100000" y="80000"/>
                                    </p:animScale>
                                    <p:animScale>
                                      <p:cBhvr>
                                        <p:cTn id="42" dur="166" decel="50000">
                                          <p:stCondLst>
                                            <p:cond delay="1338"/>
                                          </p:stCondLst>
                                        </p:cTn>
                                        <p:tgtEl>
                                          <p:spTgt spid="3"/>
                                        </p:tgtEl>
                                      </p:cBhvr>
                                      <p:to x="100000" y="100000"/>
                                    </p:animScale>
                                    <p:animScale>
                                      <p:cBhvr>
                                        <p:cTn id="43" dur="26">
                                          <p:stCondLst>
                                            <p:cond delay="1642"/>
                                          </p:stCondLst>
                                        </p:cTn>
                                        <p:tgtEl>
                                          <p:spTgt spid="3"/>
                                        </p:tgtEl>
                                      </p:cBhvr>
                                      <p:to x="100000" y="90000"/>
                                    </p:animScale>
                                    <p:animScale>
                                      <p:cBhvr>
                                        <p:cTn id="44" dur="166" decel="50000">
                                          <p:stCondLst>
                                            <p:cond delay="1668"/>
                                          </p:stCondLst>
                                        </p:cTn>
                                        <p:tgtEl>
                                          <p:spTgt spid="3"/>
                                        </p:tgtEl>
                                      </p:cBhvr>
                                      <p:to x="100000" y="100000"/>
                                    </p:animScale>
                                    <p:animScale>
                                      <p:cBhvr>
                                        <p:cTn id="45" dur="26">
                                          <p:stCondLst>
                                            <p:cond delay="1808"/>
                                          </p:stCondLst>
                                        </p:cTn>
                                        <p:tgtEl>
                                          <p:spTgt spid="3"/>
                                        </p:tgtEl>
                                      </p:cBhvr>
                                      <p:to x="100000" y="95000"/>
                                    </p:animScale>
                                    <p:animScale>
                                      <p:cBhvr>
                                        <p:cTn id="46" dur="166" decel="50000">
                                          <p:stCondLst>
                                            <p:cond delay="1834"/>
                                          </p:stCondLst>
                                        </p:cTn>
                                        <p:tgtEl>
                                          <p:spTgt spid="3"/>
                                        </p:tgtEl>
                                      </p:cBhvr>
                                      <p:to x="100000" y="100000"/>
                                    </p:animScale>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nodeType="clickEffect">
                                  <p:stCondLst>
                                    <p:cond delay="0"/>
                                  </p:stCondLst>
                                  <p:childTnLst>
                                    <p:set>
                                      <p:cBhvr>
                                        <p:cTn id="50" dur="1" fill="hold">
                                          <p:stCondLst>
                                            <p:cond delay="0"/>
                                          </p:stCondLst>
                                        </p:cTn>
                                        <p:tgtEl>
                                          <p:spTgt spid="272">
                                            <p:txEl>
                                              <p:pRg st="2" end="2"/>
                                            </p:txEl>
                                          </p:spTgt>
                                        </p:tgtEl>
                                        <p:attrNameLst>
                                          <p:attrName>style.visibility</p:attrName>
                                        </p:attrNameLst>
                                      </p:cBhvr>
                                      <p:to>
                                        <p:strVal val="visible"/>
                                      </p:to>
                                    </p:set>
                                    <p:animEffect transition="in" filter="wipe(down)">
                                      <p:cBhvr>
                                        <p:cTn id="51" dur="500"/>
                                        <p:tgtEl>
                                          <p:spTgt spid="27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3" name="Google Shape;603;p32"/>
          <p:cNvSpPr txBox="1">
            <a:spLocks noGrp="1"/>
          </p:cNvSpPr>
          <p:nvPr>
            <p:ph type="title"/>
          </p:nvPr>
        </p:nvSpPr>
        <p:spPr>
          <a:xfrm>
            <a:off x="1079292" y="393750"/>
            <a:ext cx="8064708" cy="914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3200" b="1" dirty="0"/>
              <a:t>USE OF CLASSES AND THE OBJECTS</a:t>
            </a:r>
            <a:endParaRPr sz="3200" b="1" dirty="0"/>
          </a:p>
        </p:txBody>
      </p:sp>
      <p:sp>
        <p:nvSpPr>
          <p:cNvPr id="604" name="Google Shape;604;p32"/>
          <p:cNvSpPr txBox="1">
            <a:spLocks noGrp="1"/>
          </p:cNvSpPr>
          <p:nvPr>
            <p:ph type="body" idx="1"/>
          </p:nvPr>
        </p:nvSpPr>
        <p:spPr>
          <a:xfrm>
            <a:off x="404734" y="1567550"/>
            <a:ext cx="8416977" cy="3251788"/>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dirty="0"/>
          </a:p>
          <a:p>
            <a:pPr marL="285750" lvl="0" indent="-285750" algn="l" rtl="0">
              <a:spcBef>
                <a:spcPts val="1600"/>
              </a:spcBef>
              <a:spcAft>
                <a:spcPts val="1600"/>
              </a:spcAft>
              <a:buFont typeface="Wingdings" panose="05000000000000000000" pitchFamily="2" charset="2"/>
              <a:buChar char="q"/>
            </a:pPr>
            <a:endParaRPr dirty="0"/>
          </a:p>
        </p:txBody>
      </p:sp>
      <p:sp>
        <p:nvSpPr>
          <p:cNvPr id="602" name="Google Shape;602;p32"/>
          <p:cNvSpPr txBox="1">
            <a:spLocks noGrp="1"/>
          </p:cNvSpPr>
          <p:nvPr>
            <p:ph type="title" idx="4294967295"/>
          </p:nvPr>
        </p:nvSpPr>
        <p:spPr>
          <a:xfrm flipV="1">
            <a:off x="0" y="393751"/>
            <a:ext cx="45719" cy="650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dirty="0"/>
          </a:p>
        </p:txBody>
      </p:sp>
      <p:pic>
        <p:nvPicPr>
          <p:cNvPr id="2" name="Picture 1">
            <a:extLst>
              <a:ext uri="{FF2B5EF4-FFF2-40B4-BE49-F238E27FC236}">
                <a16:creationId xmlns:a16="http://schemas.microsoft.com/office/drawing/2014/main" id="{255C4589-28A7-4FB5-92B2-B1A233604BAF}"/>
              </a:ext>
            </a:extLst>
          </p:cNvPr>
          <p:cNvPicPr>
            <a:picLocks noChangeAspect="1"/>
          </p:cNvPicPr>
          <p:nvPr/>
        </p:nvPicPr>
        <p:blipFill>
          <a:blip r:embed="rId3"/>
          <a:stretch>
            <a:fillRect/>
          </a:stretch>
        </p:blipFill>
        <p:spPr>
          <a:xfrm>
            <a:off x="6078512" y="1052126"/>
            <a:ext cx="2503357" cy="243023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3" name="TextBox 2">
            <a:extLst>
              <a:ext uri="{FF2B5EF4-FFF2-40B4-BE49-F238E27FC236}">
                <a16:creationId xmlns:a16="http://schemas.microsoft.com/office/drawing/2014/main" id="{7EB66469-6E8B-4AA7-AD9E-7F5D708DCE22}"/>
              </a:ext>
            </a:extLst>
          </p:cNvPr>
          <p:cNvSpPr txBox="1"/>
          <p:nvPr/>
        </p:nvSpPr>
        <p:spPr>
          <a:xfrm>
            <a:off x="727023" y="1413661"/>
            <a:ext cx="4871803" cy="2693045"/>
          </a:xfrm>
          <a:prstGeom prst="rect">
            <a:avLst/>
          </a:prstGeom>
          <a:noFill/>
        </p:spPr>
        <p:txBody>
          <a:bodyPr wrap="square" rtlCol="0">
            <a:spAutoFit/>
          </a:bodyPr>
          <a:lstStyle/>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The project uses two classes : </a:t>
            </a:r>
            <a:r>
              <a:rPr lang="en-US" sz="1300" b="1" dirty="0">
                <a:solidFill>
                  <a:schemeClr val="bg1"/>
                </a:solidFill>
                <a:latin typeface="Lato" panose="020B0604020202020204" charset="0"/>
              </a:rPr>
              <a:t>Game</a:t>
            </a:r>
            <a:r>
              <a:rPr lang="en-US" sz="1300" dirty="0">
                <a:solidFill>
                  <a:schemeClr val="bg1"/>
                </a:solidFill>
                <a:latin typeface="Lato" panose="020B0604020202020204" charset="0"/>
              </a:rPr>
              <a:t> and </a:t>
            </a:r>
            <a:r>
              <a:rPr lang="en-US" sz="1300" b="1" dirty="0">
                <a:solidFill>
                  <a:schemeClr val="bg1"/>
                </a:solidFill>
                <a:latin typeface="Lato" panose="020B0604020202020204" charset="0"/>
              </a:rPr>
              <a:t>Hangman</a:t>
            </a:r>
            <a:r>
              <a:rPr lang="en-US" sz="1300" dirty="0">
                <a:solidFill>
                  <a:schemeClr val="bg1"/>
                </a:solidFill>
                <a:latin typeface="Lato" panose="020B0604020202020204" charset="0"/>
              </a:rPr>
              <a:t>.</a:t>
            </a:r>
          </a:p>
          <a:p>
            <a:pPr marL="285750" indent="-285750">
              <a:buClr>
                <a:schemeClr val="bg1"/>
              </a:buClr>
              <a:buFont typeface="Wingdings" panose="05000000000000000000" pitchFamily="2" charset="2"/>
              <a:buChar char="q"/>
            </a:pPr>
            <a:endParaRPr lang="en-US" sz="1300" dirty="0">
              <a:solidFill>
                <a:schemeClr val="bg1"/>
              </a:solidFill>
              <a:latin typeface="Lato" panose="020B0604020202020204" charset="0"/>
            </a:endParaRPr>
          </a:p>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 The class </a:t>
            </a:r>
            <a:r>
              <a:rPr lang="en-US" sz="1300" b="1" dirty="0">
                <a:solidFill>
                  <a:schemeClr val="bg1"/>
                </a:solidFill>
                <a:latin typeface="Lato" panose="020B0604020202020204" charset="0"/>
              </a:rPr>
              <a:t>Game</a:t>
            </a:r>
            <a:r>
              <a:rPr lang="en-US" sz="1300" dirty="0">
                <a:solidFill>
                  <a:schemeClr val="bg1"/>
                </a:solidFill>
                <a:latin typeface="Lato" panose="020B0604020202020204" charset="0"/>
              </a:rPr>
              <a:t> has the member tries and member function </a:t>
            </a:r>
            <a:r>
              <a:rPr lang="en-US" sz="1300" b="1" dirty="0" err="1">
                <a:solidFill>
                  <a:schemeClr val="bg1"/>
                </a:solidFill>
                <a:latin typeface="Lato" panose="020B0604020202020204" charset="0"/>
              </a:rPr>
              <a:t>isLost</a:t>
            </a:r>
            <a:r>
              <a:rPr lang="en-US" sz="1300" dirty="0">
                <a:solidFill>
                  <a:schemeClr val="bg1"/>
                </a:solidFill>
                <a:latin typeface="Lato" panose="020B0604020202020204" charset="0"/>
              </a:rPr>
              <a:t> under Private access specifier.</a:t>
            </a:r>
          </a:p>
          <a:p>
            <a:pPr marL="285750" indent="-285750">
              <a:buClr>
                <a:schemeClr val="bg1"/>
              </a:buClr>
              <a:buFont typeface="Wingdings" panose="05000000000000000000" pitchFamily="2" charset="2"/>
              <a:buChar char="q"/>
            </a:pPr>
            <a:endParaRPr lang="en-US" sz="1300" dirty="0">
              <a:solidFill>
                <a:schemeClr val="bg1"/>
              </a:solidFill>
              <a:latin typeface="Lato" panose="020B0604020202020204" charset="0"/>
            </a:endParaRPr>
          </a:p>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The class </a:t>
            </a:r>
            <a:r>
              <a:rPr lang="en-US" sz="1300" b="1" dirty="0">
                <a:solidFill>
                  <a:schemeClr val="bg1"/>
                </a:solidFill>
                <a:latin typeface="Lato" panose="020B0604020202020204" charset="0"/>
              </a:rPr>
              <a:t>Hangman</a:t>
            </a:r>
            <a:r>
              <a:rPr lang="en-US" sz="1300" dirty="0">
                <a:solidFill>
                  <a:schemeClr val="bg1"/>
                </a:solidFill>
                <a:latin typeface="Lato" panose="020B0604020202020204" charset="0"/>
              </a:rPr>
              <a:t> is another class which is derived from the class game with two private members and various other public member functions that are being used in here inside our project that has been made in it.</a:t>
            </a:r>
          </a:p>
          <a:p>
            <a:pPr marL="285750" indent="-285750">
              <a:buClr>
                <a:schemeClr val="bg1"/>
              </a:buClr>
              <a:buFont typeface="Wingdings" panose="05000000000000000000" pitchFamily="2" charset="2"/>
              <a:buChar char="q"/>
            </a:pPr>
            <a:endParaRPr lang="en-US" sz="1300" dirty="0">
              <a:solidFill>
                <a:schemeClr val="bg1"/>
              </a:solidFill>
              <a:latin typeface="Lato" panose="020B0604020202020204" charset="0"/>
            </a:endParaRPr>
          </a:p>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The Object that has been used is of the derived class </a:t>
            </a:r>
            <a:r>
              <a:rPr lang="en-US" sz="1300" b="1" dirty="0">
                <a:solidFill>
                  <a:schemeClr val="bg1"/>
                </a:solidFill>
                <a:latin typeface="Lato" panose="020B0604020202020204" charset="0"/>
              </a:rPr>
              <a:t>Hangman</a:t>
            </a:r>
            <a:r>
              <a:rPr lang="en-US" sz="1300" dirty="0">
                <a:solidFill>
                  <a:schemeClr val="bg1"/>
                </a:solidFill>
                <a:latin typeface="Lato" panose="020B0604020202020204" charset="0"/>
              </a:rPr>
              <a:t> . This object’s data is used by accessing the member functions that area declared public inside the classes.</a:t>
            </a:r>
            <a:endParaRPr lang="en-IN" sz="1300" dirty="0">
              <a:solidFill>
                <a:schemeClr val="bg1"/>
              </a:solidFill>
              <a:latin typeface="Lato" panose="020B0604020202020204" charset="0"/>
            </a:endParaRPr>
          </a:p>
        </p:txBody>
      </p:sp>
      <p:pic>
        <p:nvPicPr>
          <p:cNvPr id="6" name="Picture 5">
            <a:extLst>
              <a:ext uri="{FF2B5EF4-FFF2-40B4-BE49-F238E27FC236}">
                <a16:creationId xmlns:a16="http://schemas.microsoft.com/office/drawing/2014/main" id="{F928FDE5-3FA7-486A-9DAA-D7C83B0BB26B}"/>
              </a:ext>
            </a:extLst>
          </p:cNvPr>
          <p:cNvPicPr>
            <a:picLocks noChangeAspect="1"/>
          </p:cNvPicPr>
          <p:nvPr/>
        </p:nvPicPr>
        <p:blipFill>
          <a:blip r:embed="rId4"/>
          <a:stretch>
            <a:fillRect/>
          </a:stretch>
        </p:blipFill>
        <p:spPr>
          <a:xfrm>
            <a:off x="2485712" y="4481328"/>
            <a:ext cx="1763999" cy="536843"/>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7" name="Picture 6">
            <a:extLst>
              <a:ext uri="{FF2B5EF4-FFF2-40B4-BE49-F238E27FC236}">
                <a16:creationId xmlns:a16="http://schemas.microsoft.com/office/drawing/2014/main" id="{25145751-D55D-4123-83B4-4302A714F47A}"/>
              </a:ext>
            </a:extLst>
          </p:cNvPr>
          <p:cNvPicPr>
            <a:picLocks noChangeAspect="1"/>
          </p:cNvPicPr>
          <p:nvPr/>
        </p:nvPicPr>
        <p:blipFill>
          <a:blip r:embed="rId5"/>
          <a:stretch>
            <a:fillRect/>
          </a:stretch>
        </p:blipFill>
        <p:spPr>
          <a:xfrm>
            <a:off x="6078512" y="3605400"/>
            <a:ext cx="2503357" cy="141277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03"/>
                                        </p:tgtEl>
                                        <p:attrNameLst>
                                          <p:attrName>style.visibility</p:attrName>
                                        </p:attrNameLst>
                                      </p:cBhvr>
                                      <p:to>
                                        <p:strVal val="visible"/>
                                      </p:to>
                                    </p:set>
                                    <p:anim calcmode="lin" valueType="num">
                                      <p:cBhvr additive="base">
                                        <p:cTn id="7" dur="500" fill="hold"/>
                                        <p:tgtEl>
                                          <p:spTgt spid="603"/>
                                        </p:tgtEl>
                                        <p:attrNameLst>
                                          <p:attrName>ppt_x</p:attrName>
                                        </p:attrNameLst>
                                      </p:cBhvr>
                                      <p:tavLst>
                                        <p:tav tm="0">
                                          <p:val>
                                            <p:strVal val="#ppt_x"/>
                                          </p:val>
                                        </p:tav>
                                        <p:tav tm="100000">
                                          <p:val>
                                            <p:strVal val="#ppt_x"/>
                                          </p:val>
                                        </p:tav>
                                      </p:tavLst>
                                    </p:anim>
                                    <p:anim calcmode="lin" valueType="num">
                                      <p:cBhvr additive="base">
                                        <p:cTn id="8" dur="500" fill="hold"/>
                                        <p:tgtEl>
                                          <p:spTgt spid="60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p:cTn id="18" dur="500" fill="hold"/>
                                        <p:tgtEl>
                                          <p:spTgt spid="2"/>
                                        </p:tgtEl>
                                        <p:attrNameLst>
                                          <p:attrName>ppt_w</p:attrName>
                                        </p:attrNameLst>
                                      </p:cBhvr>
                                      <p:tavLst>
                                        <p:tav tm="0">
                                          <p:val>
                                            <p:fltVal val="0"/>
                                          </p:val>
                                        </p:tav>
                                        <p:tav tm="100000">
                                          <p:val>
                                            <p:strVal val="#ppt_w"/>
                                          </p:val>
                                        </p:tav>
                                      </p:tavLst>
                                    </p:anim>
                                    <p:anim calcmode="lin" valueType="num">
                                      <p:cBhvr>
                                        <p:cTn id="19" dur="500" fill="hold"/>
                                        <p:tgtEl>
                                          <p:spTgt spid="2"/>
                                        </p:tgtEl>
                                        <p:attrNameLst>
                                          <p:attrName>ppt_h</p:attrName>
                                        </p:attrNameLst>
                                      </p:cBhvr>
                                      <p:tavLst>
                                        <p:tav tm="0">
                                          <p:val>
                                            <p:fltVal val="0"/>
                                          </p:val>
                                        </p:tav>
                                        <p:tav tm="100000">
                                          <p:val>
                                            <p:strVal val="#ppt_h"/>
                                          </p:val>
                                        </p:tav>
                                      </p:tavLst>
                                    </p:anim>
                                    <p:animEffect transition="in" filter="fade">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randombar(horizontal)">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3">
                                            <p:txEl>
                                              <p:pRg st="2" end="2"/>
                                            </p:txEl>
                                          </p:spTgt>
                                        </p:tgtEl>
                                        <p:attrNameLst>
                                          <p:attrName>style.visibility</p:attrName>
                                        </p:attrNameLst>
                                      </p:cBhvr>
                                      <p:to>
                                        <p:strVal val="visible"/>
                                      </p:to>
                                    </p:set>
                                    <p:animEffect transition="in" filter="barn(inVertical)">
                                      <p:cBhvr>
                                        <p:cTn id="30" dur="500"/>
                                        <p:tgtEl>
                                          <p:spTgt spid="3">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26"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wipe(down)">
                                      <p:cBhvr>
                                        <p:cTn id="35" dur="580">
                                          <p:stCondLst>
                                            <p:cond delay="0"/>
                                          </p:stCondLst>
                                        </p:cTn>
                                        <p:tgtEl>
                                          <p:spTgt spid="3">
                                            <p:txEl>
                                              <p:pRg st="4" end="4"/>
                                            </p:txEl>
                                          </p:spTgt>
                                        </p:tgtEl>
                                      </p:cBhvr>
                                    </p:animEffect>
                                    <p:anim calcmode="lin" valueType="num">
                                      <p:cBhvr>
                                        <p:cTn id="36" dur="1822" tmFilter="0,0; 0.14,0.36; 0.43,0.73; 0.71,0.91; 1.0,1.0">
                                          <p:stCondLst>
                                            <p:cond delay="0"/>
                                          </p:stCondLst>
                                        </p:cTn>
                                        <p:tgtEl>
                                          <p:spTgt spid="3">
                                            <p:txEl>
                                              <p:pRg st="4" end="4"/>
                                            </p:txEl>
                                          </p:spTgt>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3">
                                            <p:txEl>
                                              <p:pRg st="4" end="4"/>
                                            </p:txEl>
                                          </p:spTgt>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3">
                                            <p:txEl>
                                              <p:pRg st="4" end="4"/>
                                            </p:txEl>
                                          </p:spTgt>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3">
                                            <p:txEl>
                                              <p:pRg st="4" end="4"/>
                                            </p:txEl>
                                          </p:spTgt>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3">
                                            <p:txEl>
                                              <p:pRg st="4" end="4"/>
                                            </p:txEl>
                                          </p:spTgt>
                                        </p:tgtEl>
                                        <p:attrNameLst>
                                          <p:attrName>ppt_y</p:attrName>
                                        </p:attrNameLst>
                                      </p:cBhvr>
                                      <p:tavLst>
                                        <p:tav tm="0" fmla="#ppt_y-sin(pi*$)/81">
                                          <p:val>
                                            <p:fltVal val="0"/>
                                          </p:val>
                                        </p:tav>
                                        <p:tav tm="100000">
                                          <p:val>
                                            <p:fltVal val="1"/>
                                          </p:val>
                                        </p:tav>
                                      </p:tavLst>
                                    </p:anim>
                                    <p:animScale>
                                      <p:cBhvr>
                                        <p:cTn id="41" dur="26">
                                          <p:stCondLst>
                                            <p:cond delay="650"/>
                                          </p:stCondLst>
                                        </p:cTn>
                                        <p:tgtEl>
                                          <p:spTgt spid="3">
                                            <p:txEl>
                                              <p:pRg st="4" end="4"/>
                                            </p:txEl>
                                          </p:spTgt>
                                        </p:tgtEl>
                                      </p:cBhvr>
                                      <p:to x="100000" y="60000"/>
                                    </p:animScale>
                                    <p:animScale>
                                      <p:cBhvr>
                                        <p:cTn id="42" dur="166" decel="50000">
                                          <p:stCondLst>
                                            <p:cond delay="676"/>
                                          </p:stCondLst>
                                        </p:cTn>
                                        <p:tgtEl>
                                          <p:spTgt spid="3">
                                            <p:txEl>
                                              <p:pRg st="4" end="4"/>
                                            </p:txEl>
                                          </p:spTgt>
                                        </p:tgtEl>
                                      </p:cBhvr>
                                      <p:to x="100000" y="100000"/>
                                    </p:animScale>
                                    <p:animScale>
                                      <p:cBhvr>
                                        <p:cTn id="43" dur="26">
                                          <p:stCondLst>
                                            <p:cond delay="1312"/>
                                          </p:stCondLst>
                                        </p:cTn>
                                        <p:tgtEl>
                                          <p:spTgt spid="3">
                                            <p:txEl>
                                              <p:pRg st="4" end="4"/>
                                            </p:txEl>
                                          </p:spTgt>
                                        </p:tgtEl>
                                      </p:cBhvr>
                                      <p:to x="100000" y="80000"/>
                                    </p:animScale>
                                    <p:animScale>
                                      <p:cBhvr>
                                        <p:cTn id="44" dur="166" decel="50000">
                                          <p:stCondLst>
                                            <p:cond delay="1338"/>
                                          </p:stCondLst>
                                        </p:cTn>
                                        <p:tgtEl>
                                          <p:spTgt spid="3">
                                            <p:txEl>
                                              <p:pRg st="4" end="4"/>
                                            </p:txEl>
                                          </p:spTgt>
                                        </p:tgtEl>
                                      </p:cBhvr>
                                      <p:to x="100000" y="100000"/>
                                    </p:animScale>
                                    <p:animScale>
                                      <p:cBhvr>
                                        <p:cTn id="45" dur="26">
                                          <p:stCondLst>
                                            <p:cond delay="1642"/>
                                          </p:stCondLst>
                                        </p:cTn>
                                        <p:tgtEl>
                                          <p:spTgt spid="3">
                                            <p:txEl>
                                              <p:pRg st="4" end="4"/>
                                            </p:txEl>
                                          </p:spTgt>
                                        </p:tgtEl>
                                      </p:cBhvr>
                                      <p:to x="100000" y="90000"/>
                                    </p:animScale>
                                    <p:animScale>
                                      <p:cBhvr>
                                        <p:cTn id="46" dur="166" decel="50000">
                                          <p:stCondLst>
                                            <p:cond delay="1668"/>
                                          </p:stCondLst>
                                        </p:cTn>
                                        <p:tgtEl>
                                          <p:spTgt spid="3">
                                            <p:txEl>
                                              <p:pRg st="4" end="4"/>
                                            </p:txEl>
                                          </p:spTgt>
                                        </p:tgtEl>
                                      </p:cBhvr>
                                      <p:to x="100000" y="100000"/>
                                    </p:animScale>
                                    <p:animScale>
                                      <p:cBhvr>
                                        <p:cTn id="47" dur="26">
                                          <p:stCondLst>
                                            <p:cond delay="1808"/>
                                          </p:stCondLst>
                                        </p:cTn>
                                        <p:tgtEl>
                                          <p:spTgt spid="3">
                                            <p:txEl>
                                              <p:pRg st="4" end="4"/>
                                            </p:txEl>
                                          </p:spTgt>
                                        </p:tgtEl>
                                      </p:cBhvr>
                                      <p:to x="100000" y="95000"/>
                                    </p:animScale>
                                    <p:animScale>
                                      <p:cBhvr>
                                        <p:cTn id="48" dur="166" decel="50000">
                                          <p:stCondLst>
                                            <p:cond delay="1834"/>
                                          </p:stCondLst>
                                        </p:cTn>
                                        <p:tgtEl>
                                          <p:spTgt spid="3">
                                            <p:txEl>
                                              <p:pRg st="4" end="4"/>
                                            </p:txEl>
                                          </p:spTgt>
                                        </p:tgtEl>
                                      </p:cBhvr>
                                      <p:to x="100000" y="100000"/>
                                    </p:animScale>
                                  </p:childTnLst>
                                </p:cTn>
                              </p:par>
                            </p:childTnLst>
                          </p:cTn>
                        </p:par>
                      </p:childTnLst>
                    </p:cTn>
                  </p:par>
                  <p:par>
                    <p:cTn id="49" fill="hold">
                      <p:stCondLst>
                        <p:cond delay="indefinite"/>
                      </p:stCondLst>
                      <p:childTnLst>
                        <p:par>
                          <p:cTn id="50" fill="hold">
                            <p:stCondLst>
                              <p:cond delay="0"/>
                            </p:stCondLst>
                            <p:childTnLst>
                              <p:par>
                                <p:cTn id="51" presetID="31" presetClass="entr" presetSubtype="0" fill="hold" nodeType="clickEffect">
                                  <p:stCondLst>
                                    <p:cond delay="0"/>
                                  </p:stCondLst>
                                  <p:childTnLst>
                                    <p:set>
                                      <p:cBhvr>
                                        <p:cTn id="52" dur="1" fill="hold">
                                          <p:stCondLst>
                                            <p:cond delay="0"/>
                                          </p:stCondLst>
                                        </p:cTn>
                                        <p:tgtEl>
                                          <p:spTgt spid="3">
                                            <p:txEl>
                                              <p:pRg st="6" end="6"/>
                                            </p:txEl>
                                          </p:spTgt>
                                        </p:tgtEl>
                                        <p:attrNameLst>
                                          <p:attrName>style.visibility</p:attrName>
                                        </p:attrNameLst>
                                      </p:cBhvr>
                                      <p:to>
                                        <p:strVal val="visible"/>
                                      </p:to>
                                    </p:set>
                                    <p:anim calcmode="lin" valueType="num">
                                      <p:cBhvr>
                                        <p:cTn id="53" dur="1000" fill="hold"/>
                                        <p:tgtEl>
                                          <p:spTgt spid="3">
                                            <p:txEl>
                                              <p:pRg st="6" end="6"/>
                                            </p:txEl>
                                          </p:spTgt>
                                        </p:tgtEl>
                                        <p:attrNameLst>
                                          <p:attrName>ppt_w</p:attrName>
                                        </p:attrNameLst>
                                      </p:cBhvr>
                                      <p:tavLst>
                                        <p:tav tm="0">
                                          <p:val>
                                            <p:fltVal val="0"/>
                                          </p:val>
                                        </p:tav>
                                        <p:tav tm="100000">
                                          <p:val>
                                            <p:strVal val="#ppt_w"/>
                                          </p:val>
                                        </p:tav>
                                      </p:tavLst>
                                    </p:anim>
                                    <p:anim calcmode="lin" valueType="num">
                                      <p:cBhvr>
                                        <p:cTn id="54" dur="1000" fill="hold"/>
                                        <p:tgtEl>
                                          <p:spTgt spid="3">
                                            <p:txEl>
                                              <p:pRg st="6" end="6"/>
                                            </p:txEl>
                                          </p:spTgt>
                                        </p:tgtEl>
                                        <p:attrNameLst>
                                          <p:attrName>ppt_h</p:attrName>
                                        </p:attrNameLst>
                                      </p:cBhvr>
                                      <p:tavLst>
                                        <p:tav tm="0">
                                          <p:val>
                                            <p:fltVal val="0"/>
                                          </p:val>
                                        </p:tav>
                                        <p:tav tm="100000">
                                          <p:val>
                                            <p:strVal val="#ppt_h"/>
                                          </p:val>
                                        </p:tav>
                                      </p:tavLst>
                                    </p:anim>
                                    <p:anim calcmode="lin" valueType="num">
                                      <p:cBhvr>
                                        <p:cTn id="55" dur="1000" fill="hold"/>
                                        <p:tgtEl>
                                          <p:spTgt spid="3">
                                            <p:txEl>
                                              <p:pRg st="6" end="6"/>
                                            </p:txEl>
                                          </p:spTgt>
                                        </p:tgtEl>
                                        <p:attrNameLst>
                                          <p:attrName>style.rotation</p:attrName>
                                        </p:attrNameLst>
                                      </p:cBhvr>
                                      <p:tavLst>
                                        <p:tav tm="0">
                                          <p:val>
                                            <p:fltVal val="90"/>
                                          </p:val>
                                        </p:tav>
                                        <p:tav tm="100000">
                                          <p:val>
                                            <p:fltVal val="0"/>
                                          </p:val>
                                        </p:tav>
                                      </p:tavLst>
                                    </p:anim>
                                    <p:animEffect transition="in" filter="fade">
                                      <p:cBhvr>
                                        <p:cTn id="56" dur="1000"/>
                                        <p:tgtEl>
                                          <p:spTgt spid="3">
                                            <p:txEl>
                                              <p:pRg st="6" end="6"/>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42" presetClass="entr" presetSubtype="0" fill="hold" nodeType="clickEffect">
                                  <p:stCondLst>
                                    <p:cond delay="0"/>
                                  </p:stCondLst>
                                  <p:childTnLst>
                                    <p:set>
                                      <p:cBhvr>
                                        <p:cTn id="60" dur="1" fill="hold">
                                          <p:stCondLst>
                                            <p:cond delay="0"/>
                                          </p:stCondLst>
                                        </p:cTn>
                                        <p:tgtEl>
                                          <p:spTgt spid="6"/>
                                        </p:tgtEl>
                                        <p:attrNameLst>
                                          <p:attrName>style.visibility</p:attrName>
                                        </p:attrNameLst>
                                      </p:cBhvr>
                                      <p:to>
                                        <p:strVal val="visible"/>
                                      </p:to>
                                    </p:set>
                                    <p:animEffect transition="in" filter="fade">
                                      <p:cBhvr>
                                        <p:cTn id="61" dur="1000"/>
                                        <p:tgtEl>
                                          <p:spTgt spid="6"/>
                                        </p:tgtEl>
                                      </p:cBhvr>
                                    </p:animEffect>
                                    <p:anim calcmode="lin" valueType="num">
                                      <p:cBhvr>
                                        <p:cTn id="62" dur="1000" fill="hold"/>
                                        <p:tgtEl>
                                          <p:spTgt spid="6"/>
                                        </p:tgtEl>
                                        <p:attrNameLst>
                                          <p:attrName>ppt_x</p:attrName>
                                        </p:attrNameLst>
                                      </p:cBhvr>
                                      <p:tavLst>
                                        <p:tav tm="0">
                                          <p:val>
                                            <p:strVal val="#ppt_x"/>
                                          </p:val>
                                        </p:tav>
                                        <p:tav tm="100000">
                                          <p:val>
                                            <p:strVal val="#ppt_x"/>
                                          </p:val>
                                        </p:tav>
                                      </p:tavLst>
                                    </p:anim>
                                    <p:anim calcmode="lin" valueType="num">
                                      <p:cBhvr>
                                        <p:cTn id="6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3" name="Google Shape;603;p32"/>
          <p:cNvSpPr txBox="1">
            <a:spLocks noGrp="1"/>
          </p:cNvSpPr>
          <p:nvPr>
            <p:ph type="title"/>
          </p:nvPr>
        </p:nvSpPr>
        <p:spPr>
          <a:xfrm>
            <a:off x="1101777" y="194917"/>
            <a:ext cx="8042223" cy="1019911"/>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US" sz="3200" b="1" dirty="0"/>
              <a:t>USE OF CONSTRUCTORS AND DESTRUCTORS</a:t>
            </a:r>
            <a:endParaRPr sz="3200" b="1" dirty="0"/>
          </a:p>
        </p:txBody>
      </p:sp>
      <p:sp>
        <p:nvSpPr>
          <p:cNvPr id="604" name="Google Shape;604;p32"/>
          <p:cNvSpPr txBox="1">
            <a:spLocks noGrp="1"/>
          </p:cNvSpPr>
          <p:nvPr>
            <p:ph type="body" idx="1"/>
          </p:nvPr>
        </p:nvSpPr>
        <p:spPr>
          <a:xfrm>
            <a:off x="404734" y="1567550"/>
            <a:ext cx="8416977" cy="3251788"/>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dirty="0"/>
          </a:p>
          <a:p>
            <a:pPr marL="285750" lvl="0" indent="-285750" algn="l" rtl="0">
              <a:spcBef>
                <a:spcPts val="1600"/>
              </a:spcBef>
              <a:spcAft>
                <a:spcPts val="1600"/>
              </a:spcAft>
              <a:buFont typeface="Wingdings" panose="05000000000000000000" pitchFamily="2" charset="2"/>
              <a:buChar char="q"/>
            </a:pPr>
            <a:endParaRPr dirty="0"/>
          </a:p>
        </p:txBody>
      </p:sp>
      <p:sp>
        <p:nvSpPr>
          <p:cNvPr id="602" name="Google Shape;602;p32"/>
          <p:cNvSpPr txBox="1">
            <a:spLocks noGrp="1"/>
          </p:cNvSpPr>
          <p:nvPr>
            <p:ph type="title" idx="4294967295"/>
          </p:nvPr>
        </p:nvSpPr>
        <p:spPr>
          <a:xfrm flipV="1">
            <a:off x="0" y="393751"/>
            <a:ext cx="45719" cy="650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dirty="0"/>
          </a:p>
        </p:txBody>
      </p:sp>
      <p:sp>
        <p:nvSpPr>
          <p:cNvPr id="3" name="TextBox 2">
            <a:extLst>
              <a:ext uri="{FF2B5EF4-FFF2-40B4-BE49-F238E27FC236}">
                <a16:creationId xmlns:a16="http://schemas.microsoft.com/office/drawing/2014/main" id="{7EB66469-6E8B-4AA7-AD9E-7F5D708DCE22}"/>
              </a:ext>
            </a:extLst>
          </p:cNvPr>
          <p:cNvSpPr txBox="1"/>
          <p:nvPr/>
        </p:nvSpPr>
        <p:spPr>
          <a:xfrm>
            <a:off x="727023" y="1413661"/>
            <a:ext cx="4871803" cy="3093154"/>
          </a:xfrm>
          <a:prstGeom prst="rect">
            <a:avLst/>
          </a:prstGeom>
          <a:noFill/>
        </p:spPr>
        <p:txBody>
          <a:bodyPr wrap="square" rtlCol="0">
            <a:spAutoFit/>
          </a:bodyPr>
          <a:lstStyle/>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This game project makes the use of two classes.</a:t>
            </a:r>
          </a:p>
          <a:p>
            <a:pPr marL="285750" indent="-285750">
              <a:buClr>
                <a:schemeClr val="bg1"/>
              </a:buClr>
              <a:buFont typeface="Wingdings" panose="05000000000000000000" pitchFamily="2" charset="2"/>
              <a:buChar char="q"/>
            </a:pPr>
            <a:endParaRPr lang="en-US" sz="1300" dirty="0">
              <a:solidFill>
                <a:schemeClr val="bg1"/>
              </a:solidFill>
              <a:latin typeface="Lato" panose="020B0604020202020204" charset="0"/>
            </a:endParaRPr>
          </a:p>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A constructor always has the same name as of the class. Here we have used the </a:t>
            </a:r>
            <a:r>
              <a:rPr lang="en-US" sz="1300" b="1" dirty="0">
                <a:solidFill>
                  <a:schemeClr val="bg1"/>
                </a:solidFill>
                <a:latin typeface="Lato" panose="020B0604020202020204" charset="0"/>
              </a:rPr>
              <a:t>Hangman</a:t>
            </a:r>
            <a:r>
              <a:rPr lang="en-US" sz="1300" dirty="0">
                <a:solidFill>
                  <a:schemeClr val="bg1"/>
                </a:solidFill>
                <a:latin typeface="Lato" panose="020B0604020202020204" charset="0"/>
              </a:rPr>
              <a:t> class. </a:t>
            </a:r>
          </a:p>
          <a:p>
            <a:pPr marL="285750" indent="-285750">
              <a:buClr>
                <a:schemeClr val="bg1"/>
              </a:buClr>
              <a:buFont typeface="Wingdings" panose="05000000000000000000" pitchFamily="2" charset="2"/>
              <a:buChar char="q"/>
            </a:pPr>
            <a:endParaRPr lang="en-US" sz="1300" dirty="0">
              <a:solidFill>
                <a:schemeClr val="bg1"/>
              </a:solidFill>
              <a:latin typeface="Lato" panose="020B0604020202020204" charset="0"/>
            </a:endParaRPr>
          </a:p>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In class-based object-oriented programming, a constructor is a special type of subroutine called to create an object. It prepares the new object for use, often accepting arguments that the constructor uses to set required member variables.</a:t>
            </a:r>
          </a:p>
          <a:p>
            <a:pPr marL="285750" indent="-285750">
              <a:buClr>
                <a:schemeClr val="bg1"/>
              </a:buClr>
              <a:buFont typeface="Wingdings" panose="05000000000000000000" pitchFamily="2" charset="2"/>
              <a:buChar char="q"/>
            </a:pPr>
            <a:endParaRPr lang="en-US" sz="1300" dirty="0">
              <a:solidFill>
                <a:schemeClr val="bg1"/>
              </a:solidFill>
              <a:latin typeface="Lato" panose="020B0604020202020204" charset="0"/>
            </a:endParaRPr>
          </a:p>
          <a:p>
            <a:pPr marL="285750" indent="-285750">
              <a:buClr>
                <a:schemeClr val="bg1"/>
              </a:buClr>
              <a:buFont typeface="Wingdings" panose="05000000000000000000" pitchFamily="2" charset="2"/>
              <a:buChar char="q"/>
            </a:pPr>
            <a:r>
              <a:rPr lang="en-US" sz="1300" dirty="0">
                <a:solidFill>
                  <a:schemeClr val="bg1"/>
                </a:solidFill>
                <a:latin typeface="Lato" panose="020B0604020202020204" charset="0"/>
              </a:rPr>
              <a:t>The Constructor here displayed is of the </a:t>
            </a:r>
            <a:r>
              <a:rPr lang="en-US" sz="1300" b="1" dirty="0">
                <a:solidFill>
                  <a:schemeClr val="bg1"/>
                </a:solidFill>
                <a:latin typeface="Lato" panose="020B0604020202020204" charset="0"/>
              </a:rPr>
              <a:t>Hangman </a:t>
            </a:r>
            <a:r>
              <a:rPr lang="en-US" sz="1300" dirty="0">
                <a:solidFill>
                  <a:schemeClr val="bg1"/>
                </a:solidFill>
                <a:latin typeface="Lato" panose="020B0604020202020204" charset="0"/>
              </a:rPr>
              <a:t>class which is here the default constructor that initializes the tries variable </a:t>
            </a:r>
            <a:r>
              <a:rPr lang="en-US" sz="1300" dirty="0" err="1">
                <a:solidFill>
                  <a:schemeClr val="bg1"/>
                </a:solidFill>
                <a:latin typeface="Lato" panose="020B0604020202020204" charset="0"/>
              </a:rPr>
              <a:t>i</a:t>
            </a:r>
            <a:r>
              <a:rPr lang="en-US" sz="1300" dirty="0">
                <a:solidFill>
                  <a:schemeClr val="bg1"/>
                </a:solidFill>
                <a:latin typeface="Lato" panose="020B0604020202020204" charset="0"/>
              </a:rPr>
              <a:t> . e  no. of tries the user can take for finding of the correct sequence of  letters or the word that is going to be displayed.</a:t>
            </a:r>
            <a:endParaRPr lang="en-IN" sz="1300" dirty="0">
              <a:solidFill>
                <a:schemeClr val="bg1"/>
              </a:solidFill>
              <a:latin typeface="Lato" panose="020B0604020202020204" charset="0"/>
            </a:endParaRPr>
          </a:p>
        </p:txBody>
      </p:sp>
      <p:pic>
        <p:nvPicPr>
          <p:cNvPr id="4" name="Picture 3">
            <a:extLst>
              <a:ext uri="{FF2B5EF4-FFF2-40B4-BE49-F238E27FC236}">
                <a16:creationId xmlns:a16="http://schemas.microsoft.com/office/drawing/2014/main" id="{B146FF58-093F-48AF-96DF-177051CD8921}"/>
              </a:ext>
            </a:extLst>
          </p:cNvPr>
          <p:cNvPicPr>
            <a:picLocks noChangeAspect="1"/>
          </p:cNvPicPr>
          <p:nvPr/>
        </p:nvPicPr>
        <p:blipFill>
          <a:blip r:embed="rId3"/>
          <a:stretch>
            <a:fillRect/>
          </a:stretch>
        </p:blipFill>
        <p:spPr>
          <a:xfrm>
            <a:off x="5849911" y="929858"/>
            <a:ext cx="2971800" cy="39433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789442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03"/>
                                        </p:tgtEl>
                                        <p:attrNameLst>
                                          <p:attrName>style.visibility</p:attrName>
                                        </p:attrNameLst>
                                      </p:cBhvr>
                                      <p:to>
                                        <p:strVal val="visible"/>
                                      </p:to>
                                    </p:set>
                                    <p:anim calcmode="lin" valueType="num">
                                      <p:cBhvr additive="base">
                                        <p:cTn id="7" dur="500" fill="hold"/>
                                        <p:tgtEl>
                                          <p:spTgt spid="603"/>
                                        </p:tgtEl>
                                        <p:attrNameLst>
                                          <p:attrName>ppt_x</p:attrName>
                                        </p:attrNameLst>
                                      </p:cBhvr>
                                      <p:tavLst>
                                        <p:tav tm="0">
                                          <p:val>
                                            <p:strVal val="#ppt_x"/>
                                          </p:val>
                                        </p:tav>
                                        <p:tav tm="100000">
                                          <p:val>
                                            <p:strVal val="#ppt_x"/>
                                          </p:val>
                                        </p:tav>
                                      </p:tavLst>
                                    </p:anim>
                                    <p:anim calcmode="lin" valueType="num">
                                      <p:cBhvr additive="base">
                                        <p:cTn id="8" dur="500" fill="hold"/>
                                        <p:tgtEl>
                                          <p:spTgt spid="60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down)">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down)">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arn(inVertical)">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randombar(horizontal)">
                                      <p:cBhvr>
                                        <p:cTn id="28" dur="5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31"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p:cTn id="33" dur="1000" fill="hold"/>
                                        <p:tgtEl>
                                          <p:spTgt spid="3">
                                            <p:txEl>
                                              <p:pRg st="6" end="6"/>
                                            </p:txEl>
                                          </p:spTgt>
                                        </p:tgtEl>
                                        <p:attrNameLst>
                                          <p:attrName>ppt_w</p:attrName>
                                        </p:attrNameLst>
                                      </p:cBhvr>
                                      <p:tavLst>
                                        <p:tav tm="0">
                                          <p:val>
                                            <p:fltVal val="0"/>
                                          </p:val>
                                        </p:tav>
                                        <p:tav tm="100000">
                                          <p:val>
                                            <p:strVal val="#ppt_w"/>
                                          </p:val>
                                        </p:tav>
                                      </p:tavLst>
                                    </p:anim>
                                    <p:anim calcmode="lin" valueType="num">
                                      <p:cBhvr>
                                        <p:cTn id="34" dur="1000" fill="hold"/>
                                        <p:tgtEl>
                                          <p:spTgt spid="3">
                                            <p:txEl>
                                              <p:pRg st="6" end="6"/>
                                            </p:txEl>
                                          </p:spTgt>
                                        </p:tgtEl>
                                        <p:attrNameLst>
                                          <p:attrName>ppt_h</p:attrName>
                                        </p:attrNameLst>
                                      </p:cBhvr>
                                      <p:tavLst>
                                        <p:tav tm="0">
                                          <p:val>
                                            <p:fltVal val="0"/>
                                          </p:val>
                                        </p:tav>
                                        <p:tav tm="100000">
                                          <p:val>
                                            <p:strVal val="#ppt_h"/>
                                          </p:val>
                                        </p:tav>
                                      </p:tavLst>
                                    </p:anim>
                                    <p:anim calcmode="lin" valueType="num">
                                      <p:cBhvr>
                                        <p:cTn id="35" dur="1000" fill="hold"/>
                                        <p:tgtEl>
                                          <p:spTgt spid="3">
                                            <p:txEl>
                                              <p:pRg st="6" end="6"/>
                                            </p:txEl>
                                          </p:spTgt>
                                        </p:tgtEl>
                                        <p:attrNameLst>
                                          <p:attrName>style.rotation</p:attrName>
                                        </p:attrNameLst>
                                      </p:cBhvr>
                                      <p:tavLst>
                                        <p:tav tm="0">
                                          <p:val>
                                            <p:fltVal val="90"/>
                                          </p:val>
                                        </p:tav>
                                        <p:tav tm="100000">
                                          <p:val>
                                            <p:fltVal val="0"/>
                                          </p:val>
                                        </p:tav>
                                      </p:tavLst>
                                    </p:anim>
                                    <p:animEffect transition="in" filter="fade">
                                      <p:cBhvr>
                                        <p:cTn id="36" dur="1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3" grpId="0"/>
    </p:bld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458</TotalTime>
  <Words>1318</Words>
  <Application>Microsoft Office PowerPoint</Application>
  <PresentationFormat>On-screen Show (16:9)</PresentationFormat>
  <Paragraphs>103</Paragraphs>
  <Slides>15</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Montserrat</vt:lpstr>
      <vt:lpstr>Roboto</vt:lpstr>
      <vt:lpstr>Times New Roman</vt:lpstr>
      <vt:lpstr>HP Simplified</vt:lpstr>
      <vt:lpstr>Wingdings</vt:lpstr>
      <vt:lpstr>Average</vt:lpstr>
      <vt:lpstr>Lato</vt:lpstr>
      <vt:lpstr>Focus</vt:lpstr>
      <vt:lpstr>HANGMAN GAME  PROJECT</vt:lpstr>
      <vt:lpstr>HANGMAN GAME</vt:lpstr>
      <vt:lpstr>MAIN USAGE OF CONCEPTS OF OOPS</vt:lpstr>
      <vt:lpstr>PROJECT TIMELINE</vt:lpstr>
      <vt:lpstr>DESCRIPTION OF THE GAME</vt:lpstr>
      <vt:lpstr>RULES OF THE GAME</vt:lpstr>
      <vt:lpstr> USE OF GRAPHICS IN THE PROJECT</vt:lpstr>
      <vt:lpstr>USE OF CLASSES AND THE OBJECTS</vt:lpstr>
      <vt:lpstr>USE OF CONSTRUCTORS AND DESTRUCTORS</vt:lpstr>
      <vt:lpstr>USE OF FUNCTION OVERLOADING AND POLYMORPHISM</vt:lpstr>
      <vt:lpstr>USE OF ENCAPSULATION</vt:lpstr>
      <vt:lpstr>USE OF INHERITANCE</vt:lpstr>
      <vt:lpstr>USE OF ABSTRACTION</vt:lpstr>
      <vt:lpstr>REFERENCES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HANGMAN GAME  PROJECT</dc:title>
  <dc:creator>hp</dc:creator>
  <cp:lastModifiedBy>Aryan Garg</cp:lastModifiedBy>
  <cp:revision>38</cp:revision>
  <dcterms:modified xsi:type="dcterms:W3CDTF">2020-11-18T04:33:47Z</dcterms:modified>
</cp:coreProperties>
</file>